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
  </p:notesMasterIdLst>
  <p:sldIdLst>
    <p:sldId id="287" r:id="rId5"/>
    <p:sldId id="260" r:id="rId6"/>
    <p:sldId id="291" r:id="rId7"/>
    <p:sldId id="295" r:id="rId8"/>
    <p:sldId id="296" r:id="rId9"/>
    <p:sldId id="297" r:id="rId10"/>
    <p:sldId id="298" r:id="rId11"/>
    <p:sldId id="277" r:id="rId12"/>
    <p:sldId id="279" r:id="rId13"/>
  </p:sldIdLst>
  <p:sldSz cx="12192000" cy="6858000"/>
  <p:notesSz cx="6858000" cy="9144000"/>
  <p:embeddedFontLst>
    <p:embeddedFont>
      <p:font typeface="Adobe Heiti Std R" panose="020B0400000000000000" charset="-128"/>
      <p:regular r:id="rId15"/>
    </p:embeddedFont>
    <p:embeddedFont>
      <p:font typeface="Lato Light" panose="020F0502020204030203"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3" roundtripDataSignature="AMtx7mjGXigLCmkX+HEoyev8aYNv1j7/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B95"/>
    <a:srgbClr val="123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7F502-52E0-4FB2-B5C7-4588D91B870A}" v="1" dt="2024-07-19T15:23:03.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36"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14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73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79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27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96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23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2834" y="4559473"/>
            <a:ext cx="11586332"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2834" y="4140922"/>
            <a:ext cx="11586332" cy="5160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2050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a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0"/>
          <p:cNvSpPr>
            <a:spLocks noGrp="1"/>
          </p:cNvSpPr>
          <p:nvPr>
            <p:ph type="pic" idx="2"/>
          </p:nvPr>
        </p:nvSpPr>
        <p:spPr>
          <a:xfrm>
            <a:off x="5183188" y="987425"/>
            <a:ext cx="6172200" cy="4873625"/>
          </a:xfrm>
          <a:prstGeom prst="rect">
            <a:avLst/>
          </a:prstGeom>
          <a:noFill/>
          <a:ln>
            <a:noFill/>
          </a:ln>
        </p:spPr>
      </p:sp>
      <p:sp>
        <p:nvSpPr>
          <p:cNvPr id="64" name="Google Shape;64;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74901"/>
          </a:schemeClr>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8" name="Google Shape;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9" name="Google Shape;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10" name="Google Shape;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Roboto"/>
                <a:ea typeface="Roboto"/>
                <a:cs typeface="Roboto"/>
                <a:sym typeface="Roboto"/>
              </a:defRPr>
            </a:lvl1pPr>
            <a:lvl2pPr marL="0" marR="0" lvl="1" indent="0" algn="r" rtl="0">
              <a:spcBef>
                <a:spcPts val="0"/>
              </a:spcBef>
              <a:buNone/>
              <a:defRPr sz="1200" b="0" i="0" u="none" strike="noStrike" cap="none">
                <a:solidFill>
                  <a:srgbClr val="888888"/>
                </a:solidFill>
                <a:latin typeface="Roboto"/>
                <a:ea typeface="Roboto"/>
                <a:cs typeface="Roboto"/>
                <a:sym typeface="Roboto"/>
              </a:defRPr>
            </a:lvl2pPr>
            <a:lvl3pPr marL="0" marR="0" lvl="2" indent="0" algn="r" rtl="0">
              <a:spcBef>
                <a:spcPts val="0"/>
              </a:spcBef>
              <a:buNone/>
              <a:defRPr sz="1200" b="0" i="0" u="none" strike="noStrike" cap="none">
                <a:solidFill>
                  <a:srgbClr val="888888"/>
                </a:solidFill>
                <a:latin typeface="Roboto"/>
                <a:ea typeface="Roboto"/>
                <a:cs typeface="Roboto"/>
                <a:sym typeface="Roboto"/>
              </a:defRPr>
            </a:lvl3pPr>
            <a:lvl4pPr marL="0" marR="0" lvl="3" indent="0" algn="r" rtl="0">
              <a:spcBef>
                <a:spcPts val="0"/>
              </a:spcBef>
              <a:buNone/>
              <a:defRPr sz="1200" b="0" i="0" u="none" strike="noStrike" cap="none">
                <a:solidFill>
                  <a:srgbClr val="888888"/>
                </a:solidFill>
                <a:latin typeface="Roboto"/>
                <a:ea typeface="Roboto"/>
                <a:cs typeface="Roboto"/>
                <a:sym typeface="Roboto"/>
              </a:defRPr>
            </a:lvl4pPr>
            <a:lvl5pPr marL="0" marR="0" lvl="4" indent="0" algn="r" rtl="0">
              <a:spcBef>
                <a:spcPts val="0"/>
              </a:spcBef>
              <a:buNone/>
              <a:defRPr sz="1200" b="0" i="0" u="none" strike="noStrike" cap="none">
                <a:solidFill>
                  <a:srgbClr val="888888"/>
                </a:solidFill>
                <a:latin typeface="Roboto"/>
                <a:ea typeface="Roboto"/>
                <a:cs typeface="Roboto"/>
                <a:sym typeface="Roboto"/>
              </a:defRPr>
            </a:lvl5pPr>
            <a:lvl6pPr marL="0" marR="0" lvl="5" indent="0" algn="r" rtl="0">
              <a:spcBef>
                <a:spcPts val="0"/>
              </a:spcBef>
              <a:buNone/>
              <a:defRPr sz="1200" b="0" i="0" u="none" strike="noStrike" cap="none">
                <a:solidFill>
                  <a:srgbClr val="888888"/>
                </a:solidFill>
                <a:latin typeface="Roboto"/>
                <a:ea typeface="Roboto"/>
                <a:cs typeface="Roboto"/>
                <a:sym typeface="Roboto"/>
              </a:defRPr>
            </a:lvl6pPr>
            <a:lvl7pPr marL="0" marR="0" lvl="6" indent="0" algn="r" rtl="0">
              <a:spcBef>
                <a:spcPts val="0"/>
              </a:spcBef>
              <a:buNone/>
              <a:defRPr sz="1200" b="0" i="0" u="none" strike="noStrike" cap="none">
                <a:solidFill>
                  <a:srgbClr val="888888"/>
                </a:solidFill>
                <a:latin typeface="Roboto"/>
                <a:ea typeface="Roboto"/>
                <a:cs typeface="Roboto"/>
                <a:sym typeface="Roboto"/>
              </a:defRPr>
            </a:lvl7pPr>
            <a:lvl8pPr marL="0" marR="0" lvl="7" indent="0" algn="r" rtl="0">
              <a:spcBef>
                <a:spcPts val="0"/>
              </a:spcBef>
              <a:buNone/>
              <a:defRPr sz="1200" b="0" i="0" u="none" strike="noStrike" cap="none">
                <a:solidFill>
                  <a:srgbClr val="888888"/>
                </a:solidFill>
                <a:latin typeface="Roboto"/>
                <a:ea typeface="Roboto"/>
                <a:cs typeface="Roboto"/>
                <a:sym typeface="Roboto"/>
              </a:defRPr>
            </a:lvl8pPr>
            <a:lvl9pPr marL="0" marR="0" lvl="8" indent="0" algn="r" rtl="0">
              <a:spcBef>
                <a:spcPts val="0"/>
              </a:spcBef>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4901"/>
          </a:schemeClr>
        </a:solidFill>
        <a:effectLst/>
      </p:bgPr>
    </p:bg>
    <p:spTree>
      <p:nvGrpSpPr>
        <p:cNvPr id="1" name=""/>
        <p:cNvGrpSpPr/>
        <p:nvPr/>
      </p:nvGrpSpPr>
      <p:grpSpPr>
        <a:xfrm>
          <a:off x="0" y="0"/>
          <a:ext cx="0" cy="0"/>
          <a:chOff x="0" y="0"/>
          <a:chExt cx="0" cy="0"/>
        </a:xfrm>
      </p:grpSpPr>
      <p:sp>
        <p:nvSpPr>
          <p:cNvPr id="2" name="object 2"/>
          <p:cNvSpPr txBox="1"/>
          <p:nvPr/>
        </p:nvSpPr>
        <p:spPr>
          <a:xfrm>
            <a:off x="11024942" y="6620517"/>
            <a:ext cx="75767" cy="134612"/>
          </a:xfrm>
          <a:prstGeom prst="rect">
            <a:avLst/>
          </a:prstGeom>
        </p:spPr>
        <p:txBody>
          <a:bodyPr vert="horz" wrap="square" lIns="0" tIns="8659" rIns="0" bIns="0" rtlCol="0">
            <a:spAutoFit/>
          </a:bodyPr>
          <a:lstStyle/>
          <a:p>
            <a:pPr marL="8659">
              <a:spcBef>
                <a:spcPts val="68"/>
              </a:spcBef>
            </a:pPr>
            <a:r>
              <a:rPr sz="818" spc="-3" dirty="0">
                <a:solidFill>
                  <a:srgbClr val="D1D3D4"/>
                </a:solidFill>
                <a:latin typeface="Adobe Heiti Std R"/>
                <a:cs typeface="Adobe Heiti Std R"/>
              </a:rPr>
              <a:t>1</a:t>
            </a:r>
            <a:endParaRPr sz="818">
              <a:latin typeface="Adobe Heiti Std R"/>
              <a:cs typeface="Adobe Heiti Std R"/>
            </a:endParaRPr>
          </a:p>
        </p:txBody>
      </p:sp>
      <p:sp>
        <p:nvSpPr>
          <p:cNvPr id="3" name="object 3"/>
          <p:cNvSpPr/>
          <p:nvPr/>
        </p:nvSpPr>
        <p:spPr>
          <a:xfrm>
            <a:off x="4444256" y="-79779"/>
            <a:ext cx="7837793" cy="6937779"/>
          </a:xfrm>
          <a:prstGeom prst="rect">
            <a:avLst/>
          </a:prstGeom>
          <a:blipFill>
            <a:blip r:embed="rId2" cstate="print"/>
            <a:stretch>
              <a:fillRect/>
            </a:stretch>
          </a:blipFill>
        </p:spPr>
        <p:txBody>
          <a:bodyPr wrap="square" lIns="0" tIns="0" rIns="0" bIns="0" rtlCol="0"/>
          <a:lstStyle/>
          <a:p>
            <a:endParaRPr sz="955"/>
          </a:p>
        </p:txBody>
      </p:sp>
      <p:sp>
        <p:nvSpPr>
          <p:cNvPr id="4" name="object 4"/>
          <p:cNvSpPr/>
          <p:nvPr/>
        </p:nvSpPr>
        <p:spPr>
          <a:xfrm>
            <a:off x="1376218" y="-79779"/>
            <a:ext cx="11716350" cy="7524288"/>
          </a:xfrm>
          <a:custGeom>
            <a:avLst/>
            <a:gdLst/>
            <a:ahLst/>
            <a:cxnLst/>
            <a:rect l="l" t="t" r="r" b="b"/>
            <a:pathLst>
              <a:path w="15541625" h="10058400">
                <a:moveTo>
                  <a:pt x="4071886" y="0"/>
                </a:moveTo>
                <a:lnTo>
                  <a:pt x="544029" y="0"/>
                </a:lnTo>
                <a:lnTo>
                  <a:pt x="0" y="620344"/>
                </a:lnTo>
                <a:lnTo>
                  <a:pt x="0" y="728281"/>
                </a:lnTo>
                <a:lnTo>
                  <a:pt x="10638967" y="10058400"/>
                </a:lnTo>
                <a:lnTo>
                  <a:pt x="15541294" y="10058400"/>
                </a:lnTo>
                <a:lnTo>
                  <a:pt x="4071886" y="0"/>
                </a:lnTo>
                <a:close/>
              </a:path>
            </a:pathLst>
          </a:custGeom>
          <a:solidFill>
            <a:srgbClr val="006472"/>
          </a:solidFill>
        </p:spPr>
        <p:txBody>
          <a:bodyPr wrap="square" lIns="0" tIns="0" rIns="0" bIns="0" rtlCol="0"/>
          <a:lstStyle/>
          <a:p>
            <a:endParaRPr sz="955"/>
          </a:p>
        </p:txBody>
      </p:sp>
      <p:sp>
        <p:nvSpPr>
          <p:cNvPr id="5" name="object 5"/>
          <p:cNvSpPr/>
          <p:nvPr/>
        </p:nvSpPr>
        <p:spPr>
          <a:xfrm>
            <a:off x="-49612" y="-79779"/>
            <a:ext cx="3577183" cy="3163281"/>
          </a:xfrm>
          <a:custGeom>
            <a:avLst/>
            <a:gdLst/>
            <a:ahLst/>
            <a:cxnLst/>
            <a:rect l="l" t="t" r="r" b="b"/>
            <a:pathLst>
              <a:path w="5156835" h="4522470">
                <a:moveTo>
                  <a:pt x="5156733" y="0"/>
                </a:moveTo>
                <a:lnTo>
                  <a:pt x="0" y="0"/>
                </a:lnTo>
                <a:lnTo>
                  <a:pt x="0" y="4522343"/>
                </a:lnTo>
                <a:lnTo>
                  <a:pt x="5156733" y="0"/>
                </a:lnTo>
                <a:close/>
              </a:path>
            </a:pathLst>
          </a:custGeom>
          <a:solidFill>
            <a:srgbClr val="123152"/>
          </a:solidFill>
        </p:spPr>
        <p:txBody>
          <a:bodyPr wrap="square" lIns="0" tIns="0" rIns="0" bIns="0" rtlCol="0"/>
          <a:lstStyle/>
          <a:p>
            <a:endParaRPr sz="955"/>
          </a:p>
        </p:txBody>
      </p:sp>
      <p:sp>
        <p:nvSpPr>
          <p:cNvPr id="6" name="object 6"/>
          <p:cNvSpPr/>
          <p:nvPr/>
        </p:nvSpPr>
        <p:spPr>
          <a:xfrm>
            <a:off x="11547" y="0"/>
            <a:ext cx="7423006" cy="6509905"/>
          </a:xfrm>
          <a:custGeom>
            <a:avLst/>
            <a:gdLst/>
            <a:ahLst/>
            <a:cxnLst/>
            <a:rect l="l" t="t" r="r" b="b"/>
            <a:pathLst>
              <a:path w="10887075" h="9547860">
                <a:moveTo>
                  <a:pt x="10886742" y="0"/>
                </a:moveTo>
                <a:lnTo>
                  <a:pt x="5025103" y="0"/>
                </a:lnTo>
                <a:lnTo>
                  <a:pt x="0" y="4406895"/>
                </a:lnTo>
                <a:lnTo>
                  <a:pt x="0" y="9547413"/>
                </a:lnTo>
                <a:lnTo>
                  <a:pt x="10886742" y="0"/>
                </a:lnTo>
                <a:close/>
              </a:path>
            </a:pathLst>
          </a:custGeom>
          <a:solidFill>
            <a:srgbClr val="123152">
              <a:alpha val="14999"/>
            </a:srgbClr>
          </a:solidFill>
        </p:spPr>
        <p:txBody>
          <a:bodyPr wrap="square" lIns="0" tIns="0" rIns="0" bIns="0" rtlCol="0"/>
          <a:lstStyle/>
          <a:p>
            <a:endParaRPr sz="955"/>
          </a:p>
        </p:txBody>
      </p:sp>
      <p:sp>
        <p:nvSpPr>
          <p:cNvPr id="7" name="object 7"/>
          <p:cNvSpPr/>
          <p:nvPr/>
        </p:nvSpPr>
        <p:spPr>
          <a:xfrm>
            <a:off x="-47099" y="1"/>
            <a:ext cx="7184746" cy="663838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sz="955"/>
          </a:p>
        </p:txBody>
      </p:sp>
      <p:sp>
        <p:nvSpPr>
          <p:cNvPr id="8" name="object 8"/>
          <p:cNvSpPr/>
          <p:nvPr/>
        </p:nvSpPr>
        <p:spPr>
          <a:xfrm>
            <a:off x="2440821" y="6213625"/>
            <a:ext cx="1335058" cy="37296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955"/>
          </a:p>
        </p:txBody>
      </p:sp>
      <p:sp>
        <p:nvSpPr>
          <p:cNvPr id="9" name="object 9"/>
          <p:cNvSpPr/>
          <p:nvPr/>
        </p:nvSpPr>
        <p:spPr>
          <a:xfrm>
            <a:off x="4015044" y="6213621"/>
            <a:ext cx="1209502" cy="376063"/>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sz="955"/>
          </a:p>
        </p:txBody>
      </p:sp>
      <p:sp>
        <p:nvSpPr>
          <p:cNvPr id="10" name="object 10"/>
          <p:cNvSpPr/>
          <p:nvPr/>
        </p:nvSpPr>
        <p:spPr>
          <a:xfrm>
            <a:off x="693012" y="6213621"/>
            <a:ext cx="1560307" cy="372968"/>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sz="955"/>
          </a:p>
        </p:txBody>
      </p:sp>
      <p:sp>
        <p:nvSpPr>
          <p:cNvPr id="11" name="object 11"/>
          <p:cNvSpPr txBox="1"/>
          <p:nvPr/>
        </p:nvSpPr>
        <p:spPr>
          <a:xfrm>
            <a:off x="1473165" y="4971578"/>
            <a:ext cx="5250792" cy="871829"/>
          </a:xfrm>
          <a:prstGeom prst="rect">
            <a:avLst/>
          </a:prstGeom>
        </p:spPr>
        <p:txBody>
          <a:bodyPr vert="horz" wrap="square" lIns="0" tIns="9957" rIns="0" bIns="0" rtlCol="0">
            <a:spAutoFit/>
          </a:bodyPr>
          <a:lstStyle/>
          <a:p>
            <a:pPr marL="51520">
              <a:spcBef>
                <a:spcPts val="1336"/>
              </a:spcBef>
              <a:tabLst>
                <a:tab pos="1111798" algn="l"/>
                <a:tab pos="2306720" algn="l"/>
                <a:tab pos="2968690" algn="l"/>
                <a:tab pos="4154521" algn="l"/>
              </a:tabLst>
            </a:pPr>
            <a:r>
              <a:rPr sz="2800" b="1" spc="160" dirty="0">
                <a:solidFill>
                  <a:srgbClr val="373839"/>
                </a:solidFill>
              </a:rPr>
              <a:t>AIRPO</a:t>
            </a:r>
            <a:r>
              <a:rPr sz="2800" b="1" spc="-109" dirty="0">
                <a:solidFill>
                  <a:srgbClr val="373839"/>
                </a:solidFill>
              </a:rPr>
              <a:t>R</a:t>
            </a:r>
            <a:r>
              <a:rPr sz="2800" b="1" spc="-147" dirty="0">
                <a:solidFill>
                  <a:srgbClr val="373839"/>
                </a:solidFill>
              </a:rPr>
              <a:t> </a:t>
            </a:r>
            <a:r>
              <a:rPr sz="2800" b="1" spc="17" dirty="0">
                <a:solidFill>
                  <a:srgbClr val="373839"/>
                </a:solidFill>
              </a:rPr>
              <a:t>T</a:t>
            </a:r>
            <a:r>
              <a:rPr lang="en-US" sz="2800" b="1" spc="17" dirty="0">
                <a:solidFill>
                  <a:srgbClr val="373839"/>
                </a:solidFill>
              </a:rPr>
              <a:t> </a:t>
            </a:r>
            <a:r>
              <a:rPr sz="2800" b="1" spc="173" dirty="0">
                <a:solidFill>
                  <a:srgbClr val="373839"/>
                </a:solidFill>
              </a:rPr>
              <a:t>BUSINESS</a:t>
            </a:r>
            <a:r>
              <a:rPr lang="en-US" sz="2800" b="1" spc="173" dirty="0">
                <a:solidFill>
                  <a:srgbClr val="373839"/>
                </a:solidFill>
              </a:rPr>
              <a:t> </a:t>
            </a:r>
            <a:r>
              <a:rPr sz="2800" b="1" spc="95" dirty="0">
                <a:solidFill>
                  <a:srgbClr val="373839"/>
                </a:solidFill>
              </a:rPr>
              <a:t>PARK</a:t>
            </a:r>
            <a:r>
              <a:rPr lang="en-US" sz="2800" b="1" spc="95" dirty="0">
                <a:solidFill>
                  <a:srgbClr val="373839"/>
                </a:solidFill>
              </a:rPr>
              <a:t> </a:t>
            </a:r>
            <a:r>
              <a:rPr sz="2800" b="1" spc="99" dirty="0">
                <a:solidFill>
                  <a:srgbClr val="373839"/>
                </a:solidFill>
              </a:rPr>
              <a:t>PRO</a:t>
            </a:r>
            <a:r>
              <a:rPr sz="2800" b="1" spc="147" dirty="0">
                <a:solidFill>
                  <a:srgbClr val="373839"/>
                </a:solidFill>
              </a:rPr>
              <a:t>GRAM</a:t>
            </a:r>
            <a:r>
              <a:rPr lang="en-US" sz="2800" b="1" spc="147" dirty="0">
                <a:solidFill>
                  <a:srgbClr val="373839"/>
                </a:solidFill>
              </a:rPr>
              <a:t> </a:t>
            </a:r>
            <a:r>
              <a:rPr sz="2800" b="1" spc="160" dirty="0">
                <a:solidFill>
                  <a:srgbClr val="373839"/>
                </a:solidFill>
              </a:rPr>
              <a:t>GRANT</a:t>
            </a:r>
            <a:r>
              <a:rPr sz="2800" b="1" spc="-116" dirty="0">
                <a:solidFill>
                  <a:srgbClr val="373839"/>
                </a:solidFill>
              </a:rPr>
              <a:t> </a:t>
            </a:r>
            <a:endParaRPr sz="2800" dirty="0"/>
          </a:p>
        </p:txBody>
      </p:sp>
      <p:sp>
        <p:nvSpPr>
          <p:cNvPr id="12" name="object 12"/>
          <p:cNvSpPr/>
          <p:nvPr/>
        </p:nvSpPr>
        <p:spPr>
          <a:xfrm>
            <a:off x="268144" y="296141"/>
            <a:ext cx="2041180" cy="53248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sz="95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2225675"/>
            <a:ext cx="10515600" cy="39941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In 2022, the Nebraska State Legislature passed the Economic Recovery Act (LB1024), which provided $335 million in funding to assist North Omaha, South Omaha, and other communities that were disproportionately impacted by the COVID-19 pandemic</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Lato Light"/>
              </a:rPr>
              <a:t>.</a:t>
            </a:r>
          </a:p>
          <a:p>
            <a:pPr marL="228600" lvl="0" indent="-228600" algn="l" rtl="0">
              <a:lnSpc>
                <a:spcPct val="90000"/>
              </a:lnSpc>
              <a:spcBef>
                <a:spcPts val="0"/>
              </a:spcBef>
              <a:spcAft>
                <a:spcPts val="0"/>
              </a:spcAft>
              <a:buClr>
                <a:schemeClr val="lt1"/>
              </a:buClr>
              <a:buSzPts val="1400"/>
              <a:buChar char="•"/>
            </a:pP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Lato Light"/>
            </a:endParaRP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As required under LB1024, the legislature contracted with a company out of Omaha, Olsson, to develop a Coordination Plan for the use of these funds in North and South Omaha. </a:t>
            </a:r>
            <a:endParaRPr sz="2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1923068"/>
            <a:ext cx="10515600" cy="456980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Grant Program, was led by the Economic Recovery Special Committee of the Nebraska Legislature.</a:t>
            </a:r>
          </a:p>
          <a:p>
            <a:pPr marL="0" lvl="0" indent="0" algn="l" rtl="0">
              <a:lnSpc>
                <a:spcPct val="90000"/>
              </a:lnSpc>
              <a:spcBef>
                <a:spcPts val="0"/>
              </a:spcBef>
              <a:spcAft>
                <a:spcPts val="0"/>
              </a:spcAft>
              <a:buClr>
                <a:schemeClr val="lt1"/>
              </a:buClr>
              <a:buSzPts val="1400"/>
              <a:buNone/>
            </a:pP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l" rtl="0">
              <a:lnSpc>
                <a:spcPct val="90000"/>
              </a:lnSpc>
              <a:spcBef>
                <a:spcPts val="0"/>
              </a:spcBef>
              <a:spcAft>
                <a:spcPts val="0"/>
              </a:spcAft>
              <a:buClr>
                <a:schemeClr val="lt1"/>
              </a:buClr>
              <a:buSzPts val="1400"/>
              <a:buNone/>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“Special Committee,” was comprised of the following senators: </a:t>
            </a:r>
          </a:p>
          <a:p>
            <a:pPr marL="228600" lvl="0" indent="-228600" algn="l" rtl="0">
              <a:lnSpc>
                <a:spcPct val="90000"/>
              </a:lnSpc>
              <a:spcBef>
                <a:spcPts val="0"/>
              </a:spcBef>
              <a:spcAft>
                <a:spcPts val="0"/>
              </a:spcAft>
              <a:buClr>
                <a:schemeClr val="lt1"/>
              </a:buClr>
              <a:buSzPts val="1400"/>
              <a:buChar char="•"/>
            </a:pP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Justin Wayne, LD 13 (Omaha)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Mike Hilgers, LD 21 (Lincoln)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Anna Wishart, LD 27 (Lincoln)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 Senator Terrell McKinney, LD 11 (Omaha)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Tony Vargas, LD 7 (Omaha)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Mike McDonnell, LD 5 (Omaha) </a:t>
            </a: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Senator Brett Lindstrom, LD 18 (Omaha)</a:t>
            </a: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Lato Light"/>
            </a:endParaRPr>
          </a:p>
        </p:txBody>
      </p:sp>
    </p:spTree>
    <p:extLst>
      <p:ext uri="{BB962C8B-B14F-4D97-AF65-F5344CB8AC3E}">
        <p14:creationId xmlns:p14="http://schemas.microsoft.com/office/powerpoint/2010/main" val="320209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1690688"/>
            <a:ext cx="10515600" cy="39941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Timeline of Project In advance of this final Coordination Plan, the Project Team identified the following steps: </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spcBef>
                <a:spcPts val="0"/>
              </a:spcBef>
              <a:buClr>
                <a:schemeClr val="lt1"/>
              </a:buClr>
              <a:buSzPts val="1400"/>
            </a:pPr>
            <a:r>
              <a:rPr lang="en-US" sz="1800" dirty="0">
                <a:solidFill>
                  <a:schemeClr val="bg1"/>
                </a:solidFill>
              </a:rPr>
              <a:t>1. Assessed the existing conditions of both communities, working to understand the current state of both communities.</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2. Conducted a visioning workshop with key stakeholders to better understand the needs of both North and South Omaha. </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 3. Conducted a series of public hearings/information sessions. </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4. Developed proposal evaluation criteria to create a transparent and clear system to evaluate grant funding proposals’ ability to spur transformational economic growth and suit community needs. </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5. Accepted proposals for the grant funding. </a:t>
            </a:r>
          </a:p>
          <a:p>
            <a:pPr marL="228600" lvl="0" indent="-228600" algn="l" rtl="0">
              <a:lnSpc>
                <a:spcPct val="90000"/>
              </a:lnSpc>
              <a:spcBef>
                <a:spcPts val="0"/>
              </a:spcBef>
              <a:spcAft>
                <a:spcPts val="0"/>
              </a:spcAft>
              <a:buClr>
                <a:schemeClr val="lt1"/>
              </a:buClr>
              <a:buSzPts val="1400"/>
              <a:buChar char="•"/>
            </a:pPr>
            <a:endParaRPr lang="en-US" sz="1800" dirty="0">
              <a:solidFill>
                <a:schemeClr val="bg1"/>
              </a:solidFill>
            </a:endParaRP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6. Reviewed and evaluated proposals based on the developed evaluation criteria.</a:t>
            </a:r>
          </a:p>
          <a:p>
            <a:pPr marL="0" lvl="0" indent="0" algn="l" rtl="0">
              <a:lnSpc>
                <a:spcPct val="90000"/>
              </a:lnSpc>
              <a:spcBef>
                <a:spcPts val="0"/>
              </a:spcBef>
              <a:spcAft>
                <a:spcPts val="0"/>
              </a:spcAft>
              <a:buClr>
                <a:schemeClr val="lt1"/>
              </a:buClr>
              <a:buSzPts val="1400"/>
              <a:buNone/>
            </a:pPr>
            <a:r>
              <a:rPr lang="en-US" sz="1800" dirty="0">
                <a:solidFill>
                  <a:schemeClr val="bg1"/>
                </a:solidFill>
              </a:rPr>
              <a:t> </a:t>
            </a:r>
          </a:p>
          <a:p>
            <a:pPr marL="228600" lvl="0" indent="-228600" algn="l" rtl="0">
              <a:lnSpc>
                <a:spcPct val="90000"/>
              </a:lnSpc>
              <a:spcBef>
                <a:spcPts val="0"/>
              </a:spcBef>
              <a:spcAft>
                <a:spcPts val="0"/>
              </a:spcAft>
              <a:buClr>
                <a:schemeClr val="lt1"/>
              </a:buClr>
              <a:buSzPts val="1400"/>
              <a:buChar char="•"/>
            </a:pPr>
            <a:r>
              <a:rPr lang="en-US" sz="1800" dirty="0">
                <a:solidFill>
                  <a:schemeClr val="bg1"/>
                </a:solidFill>
              </a:rPr>
              <a:t>7. Developed a set of recommendations for grant funding, identifying opportunities for effective use of the funds.</a:t>
            </a:r>
            <a:endParaRPr lang="en-US" sz="1800" dirty="0">
              <a:solidFill>
                <a:schemeClr val="bg1"/>
              </a:solidFill>
              <a:latin typeface="Lato Light"/>
              <a:ea typeface="Lato Light"/>
              <a:cs typeface="Lato Light"/>
              <a:sym typeface="Lato Light"/>
            </a:endParaRPr>
          </a:p>
        </p:txBody>
      </p:sp>
    </p:spTree>
    <p:extLst>
      <p:ext uri="{BB962C8B-B14F-4D97-AF65-F5344CB8AC3E}">
        <p14:creationId xmlns:p14="http://schemas.microsoft.com/office/powerpoint/2010/main" val="237789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1678922"/>
            <a:ext cx="10515600" cy="39941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400"/>
              <a:buChar char="•"/>
            </a:pPr>
            <a:r>
              <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There were 367 proposals submitted for grant funding. Each proposal was reviewed by the Project Team in accordance with the established criteria to assess each proposal’s alignment with the established LB1024 goals and funding</a:t>
            </a:r>
          </a:p>
          <a:p>
            <a:pPr marL="228600" lvl="0" indent="-228600" algn="l" rtl="0">
              <a:lnSpc>
                <a:spcPct val="90000"/>
              </a:lnSpc>
              <a:spcBef>
                <a:spcPts val="0"/>
              </a:spcBef>
              <a:spcAft>
                <a:spcPts val="0"/>
              </a:spcAft>
              <a:buClr>
                <a:schemeClr val="lt1"/>
              </a:buClr>
              <a:buSzPts val="1400"/>
              <a:buChar char="•"/>
            </a:pPr>
            <a:endPar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28600" lvl="0" indent="-228600" algn="l" rtl="0">
              <a:lnSpc>
                <a:spcPct val="90000"/>
              </a:lnSpc>
              <a:spcBef>
                <a:spcPts val="0"/>
              </a:spcBef>
              <a:spcAft>
                <a:spcPts val="0"/>
              </a:spcAft>
              <a:buClr>
                <a:schemeClr val="lt1"/>
              </a:buClr>
              <a:buSzPts val="1400"/>
              <a:buChar char="•"/>
            </a:pPr>
            <a:r>
              <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PROPOSAL DESCRIPTION #166-NORTH OMAHA BUSINESS PARK DEVELOPMENT</a:t>
            </a:r>
          </a:p>
          <a:p>
            <a:pPr marL="228600" lvl="0" indent="-228600" algn="l" rtl="0">
              <a:lnSpc>
                <a:spcPct val="90000"/>
              </a:lnSpc>
              <a:spcBef>
                <a:spcPts val="0"/>
              </a:spcBef>
              <a:spcAft>
                <a:spcPts val="0"/>
              </a:spcAft>
              <a:buClr>
                <a:schemeClr val="lt1"/>
              </a:buClr>
              <a:buSzPts val="1400"/>
              <a:buChar char="•"/>
            </a:pPr>
            <a:endPar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l" rtl="0">
              <a:lnSpc>
                <a:spcPct val="90000"/>
              </a:lnSpc>
              <a:spcBef>
                <a:spcPts val="0"/>
              </a:spcBef>
              <a:spcAft>
                <a:spcPts val="0"/>
              </a:spcAft>
              <a:buClr>
                <a:schemeClr val="lt1"/>
              </a:buClr>
              <a:buSzPts val="1400"/>
              <a:buNone/>
            </a:pPr>
            <a:r>
              <a:rPr lang="en-US" sz="2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proposal consists of the acquisition of land and the subsequent master planning and infrastructure development to create a shovel-ready business park that will serve as an employment center for the North Omaha area. The Chamber, in association with the City of Omaha identified two areas that are in close proximity for the creation of the business park that combined have will have a transformational impact on the North Omaha area. </a:t>
            </a:r>
          </a:p>
          <a:p>
            <a:pPr marL="0" lvl="0" indent="0" algn="l" rtl="0">
              <a:lnSpc>
                <a:spcPct val="90000"/>
              </a:lnSpc>
              <a:spcBef>
                <a:spcPts val="0"/>
              </a:spcBef>
              <a:spcAft>
                <a:spcPts val="0"/>
              </a:spcAft>
              <a:buClr>
                <a:schemeClr val="lt1"/>
              </a:buClr>
              <a:buSzPts val="1400"/>
              <a:buNone/>
            </a:pPr>
            <a:endParaRPr lang="en-US" sz="2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0" lvl="0" indent="0" algn="l" rtl="0">
              <a:lnSpc>
                <a:spcPct val="90000"/>
              </a:lnSpc>
              <a:spcBef>
                <a:spcPts val="0"/>
              </a:spcBef>
              <a:spcAft>
                <a:spcPts val="0"/>
              </a:spcAft>
              <a:buClr>
                <a:schemeClr val="lt1"/>
              </a:buClr>
              <a:buSzPts val="1400"/>
              <a:buNone/>
            </a:pPr>
            <a:r>
              <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The two areas are the Enterprise Business Park located roughly at 13th and Locust Street and the Airport Business Park II located near the existing Industrial area by the airport. The Chamber worked with Lamp Rynearson in 2021 to update a study that identified the appropriate area for acquisition and redevelopment</a:t>
            </a:r>
            <a:endParaRPr lang="en-US" sz="26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Lato Light"/>
            </a:endParaRPr>
          </a:p>
        </p:txBody>
      </p:sp>
    </p:spTree>
    <p:extLst>
      <p:ext uri="{BB962C8B-B14F-4D97-AF65-F5344CB8AC3E}">
        <p14:creationId xmlns:p14="http://schemas.microsoft.com/office/powerpoint/2010/main" val="339572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2225675"/>
            <a:ext cx="10515600" cy="399415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Funds available via LB1024 by State Sen. Wayne &amp; McKinney.</a:t>
            </a:r>
            <a:endParaRPr dirty="0"/>
          </a:p>
          <a:p>
            <a:pPr marL="685800" lvl="1" indent="-228600" algn="l" rtl="0">
              <a:lnSpc>
                <a:spcPct val="90000"/>
              </a:lnSpc>
              <a:spcBef>
                <a:spcPts val="1500"/>
              </a:spcBef>
              <a:spcAft>
                <a:spcPts val="0"/>
              </a:spcAft>
              <a:buClr>
                <a:schemeClr val="lt1"/>
              </a:buClr>
              <a:buSzPts val="1200"/>
              <a:buChar char="•"/>
            </a:pPr>
            <a:r>
              <a:rPr lang="en-US" sz="2800" dirty="0">
                <a:solidFill>
                  <a:schemeClr val="lt1"/>
                </a:solidFill>
                <a:latin typeface="Lato Light"/>
                <a:ea typeface="Lato Light"/>
                <a:cs typeface="Lato Light"/>
                <a:sym typeface="Lato Light"/>
              </a:rPr>
              <a:t>Authorized use of Coronavirus State and Local Fiscal Recovery Fund (SLFRF).</a:t>
            </a:r>
            <a:endParaRPr sz="2800" dirty="0"/>
          </a:p>
          <a:p>
            <a:pPr marL="685800" lvl="1" indent="-228600" algn="l" rtl="0">
              <a:lnSpc>
                <a:spcPct val="90000"/>
              </a:lnSpc>
              <a:spcBef>
                <a:spcPts val="1500"/>
              </a:spcBef>
              <a:spcAft>
                <a:spcPts val="0"/>
              </a:spcAft>
              <a:buClr>
                <a:schemeClr val="lt1"/>
              </a:buClr>
              <a:buSzPts val="1200"/>
              <a:buChar char="•"/>
            </a:pPr>
            <a:r>
              <a:rPr lang="en-US" sz="2800" dirty="0">
                <a:solidFill>
                  <a:schemeClr val="lt1"/>
                </a:solidFill>
                <a:latin typeface="Lato Light"/>
                <a:ea typeface="Lato Light"/>
                <a:cs typeface="Lato Light"/>
                <a:sym typeface="Lato Light"/>
              </a:rPr>
              <a:t>Total LB 1024 grant award $60 million.</a:t>
            </a:r>
          </a:p>
          <a:p>
            <a:pPr marL="685800" lvl="1" indent="-228600" algn="l" rtl="0">
              <a:lnSpc>
                <a:spcPct val="90000"/>
              </a:lnSpc>
              <a:spcBef>
                <a:spcPts val="1500"/>
              </a:spcBef>
              <a:spcAft>
                <a:spcPts val="0"/>
              </a:spcAft>
              <a:buClr>
                <a:schemeClr val="lt1"/>
              </a:buClr>
              <a:buSzPts val="1200"/>
              <a:buChar char="•"/>
            </a:pPr>
            <a:r>
              <a:rPr lang="en-US" sz="2800" dirty="0">
                <a:solidFill>
                  <a:schemeClr val="lt1"/>
                </a:solidFill>
                <a:latin typeface="Lato Light"/>
                <a:ea typeface="Lato Light"/>
                <a:cs typeface="Lato Light"/>
                <a:sym typeface="Lato Light"/>
              </a:rPr>
              <a:t>Additional $30 Million authorized under LB 531 in 2023. </a:t>
            </a:r>
          </a:p>
          <a:p>
            <a:pPr marL="685800" lvl="1" indent="-228600" algn="l" rtl="0">
              <a:lnSpc>
                <a:spcPct val="90000"/>
              </a:lnSpc>
              <a:spcBef>
                <a:spcPts val="1500"/>
              </a:spcBef>
              <a:spcAft>
                <a:spcPts val="0"/>
              </a:spcAft>
              <a:buClr>
                <a:schemeClr val="lt1"/>
              </a:buClr>
              <a:buSzPts val="1200"/>
              <a:buChar char="•"/>
            </a:pPr>
            <a:r>
              <a:rPr lang="en-US" sz="2800" dirty="0">
                <a:solidFill>
                  <a:schemeClr val="bg1"/>
                </a:solidFill>
                <a:latin typeface="Lato Light" panose="020F0502020204030203" pitchFamily="34" charset="0"/>
                <a:ea typeface="Lato Light" panose="020F0502020204030203" pitchFamily="34" charset="0"/>
                <a:cs typeface="Lato Light" panose="020F0502020204030203" pitchFamily="34" charset="0"/>
              </a:rPr>
              <a:t>$90 Million total in available funding.</a:t>
            </a:r>
            <a:endParaRPr sz="28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28600" lvl="0" indent="-228600" algn="l" rtl="0">
              <a:lnSpc>
                <a:spcPct val="90000"/>
              </a:lnSpc>
              <a:spcBef>
                <a:spcPts val="2000"/>
              </a:spcBef>
              <a:spcAft>
                <a:spcPts val="0"/>
              </a:spcAft>
              <a:buClr>
                <a:schemeClr val="lt1"/>
              </a:buClr>
              <a:buSzPts val="1400"/>
              <a:buChar char="•"/>
            </a:pPr>
            <a:r>
              <a:rPr lang="en-US" dirty="0">
                <a:solidFill>
                  <a:schemeClr val="lt1"/>
                </a:solidFill>
                <a:latin typeface="Lato Light"/>
                <a:ea typeface="Lato Light"/>
                <a:cs typeface="Lato Light"/>
                <a:sym typeface="Lato Light"/>
              </a:rPr>
              <a:t>Master Plan developed in 2023.</a:t>
            </a:r>
            <a:endParaRPr dirty="0"/>
          </a:p>
          <a:p>
            <a:pPr marL="685800" lvl="1" indent="-228600" algn="l" rtl="0">
              <a:lnSpc>
                <a:spcPct val="90000"/>
              </a:lnSpc>
              <a:spcBef>
                <a:spcPts val="1500"/>
              </a:spcBef>
              <a:spcAft>
                <a:spcPts val="0"/>
              </a:spcAft>
              <a:buClr>
                <a:schemeClr val="lt1"/>
              </a:buClr>
              <a:buSzPts val="1200"/>
              <a:buChar char="•"/>
            </a:pPr>
            <a:r>
              <a:rPr lang="en-US" sz="2800" dirty="0">
                <a:solidFill>
                  <a:schemeClr val="lt1"/>
                </a:solidFill>
                <a:latin typeface="Lato Light"/>
                <a:ea typeface="Lato Light"/>
                <a:cs typeface="Lato Light"/>
                <a:sym typeface="Lato Light"/>
              </a:rPr>
              <a:t>Utilized work from 2021 update to 2011 Site Development Study.</a:t>
            </a:r>
            <a:endParaRPr sz="2800" dirty="0"/>
          </a:p>
        </p:txBody>
      </p:sp>
      <p:pic>
        <p:nvPicPr>
          <p:cNvPr id="126" name="Google Shape;126;p5" descr="A black and white striped object&#10;&#10;Description automatically generated with medium confidence"/>
          <p:cNvPicPr preferRelativeResize="0"/>
          <p:nvPr/>
        </p:nvPicPr>
        <p:blipFill rotWithShape="1">
          <a:blip r:embed="rId3">
            <a:alphaModFix/>
          </a:blip>
          <a:srcRect t="57440" r="52809"/>
          <a:stretch/>
        </p:blipFill>
        <p:spPr>
          <a:xfrm rot="2467605">
            <a:off x="7384443" y="-2495539"/>
            <a:ext cx="6273028" cy="5274972"/>
          </a:xfrm>
          <a:prstGeom prst="rect">
            <a:avLst/>
          </a:prstGeom>
          <a:noFill/>
          <a:ln>
            <a:noFill/>
          </a:ln>
        </p:spPr>
      </p:pic>
    </p:spTree>
    <p:extLst>
      <p:ext uri="{BB962C8B-B14F-4D97-AF65-F5344CB8AC3E}">
        <p14:creationId xmlns:p14="http://schemas.microsoft.com/office/powerpoint/2010/main" val="356700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HISTORY</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838200" y="2225675"/>
            <a:ext cx="10515600" cy="39941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400"/>
              <a:buChar char="•"/>
            </a:pPr>
            <a:endParaRPr lang="en-US" dirty="0"/>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Phase 1: Planning Grant -The planning grant process was for Applicants to create/develop a Master Plan for the development and creation of a business park.</a:t>
            </a:r>
          </a:p>
          <a:p>
            <a:pPr marL="0" lvl="0" indent="0" algn="l" rtl="0">
              <a:lnSpc>
                <a:spcPct val="90000"/>
              </a:lnSpc>
              <a:spcBef>
                <a:spcPts val="0"/>
              </a:spcBef>
              <a:spcAft>
                <a:spcPts val="0"/>
              </a:spcAft>
              <a:buClr>
                <a:schemeClr val="lt1"/>
              </a:buClr>
              <a:buSzPts val="1400"/>
              <a:buNone/>
            </a:pP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28600" lvl="0" indent="-228600" algn="l" rtl="0">
              <a:lnSpc>
                <a:spcPct val="90000"/>
              </a:lnSpc>
              <a:spcBef>
                <a:spcPts val="0"/>
              </a:spcBef>
              <a:spcAft>
                <a:spcPts val="0"/>
              </a:spcAft>
              <a:buClr>
                <a:schemeClr val="lt1"/>
              </a:buClr>
              <a:buSzPts val="1400"/>
              <a:buChar cha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 Phase 2: Program Grant  In early 2024, DED awarded the program grant. </a:t>
            </a:r>
            <a:endParaRPr sz="28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26" name="Google Shape;126;p5" descr="A black and white striped object&#10;&#10;Description automatically generated with medium confidence"/>
          <p:cNvPicPr preferRelativeResize="0"/>
          <p:nvPr/>
        </p:nvPicPr>
        <p:blipFill rotWithShape="1">
          <a:blip r:embed="rId3">
            <a:alphaModFix/>
          </a:blip>
          <a:srcRect t="57440" r="52809"/>
          <a:stretch/>
        </p:blipFill>
        <p:spPr>
          <a:xfrm rot="2467605">
            <a:off x="7384443" y="-2495539"/>
            <a:ext cx="6273028" cy="5274972"/>
          </a:xfrm>
          <a:prstGeom prst="rect">
            <a:avLst/>
          </a:prstGeom>
          <a:noFill/>
          <a:ln>
            <a:noFill/>
          </a:ln>
        </p:spPr>
      </p:pic>
    </p:spTree>
    <p:extLst>
      <p:ext uri="{BB962C8B-B14F-4D97-AF65-F5344CB8AC3E}">
        <p14:creationId xmlns:p14="http://schemas.microsoft.com/office/powerpoint/2010/main" val="420538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00" y="-5615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boto"/>
              <a:ea typeface="Roboto"/>
              <a:cs typeface="Roboto"/>
              <a:sym typeface="Roboto"/>
            </a:endParaRPr>
          </a:p>
        </p:txBody>
      </p:sp>
      <p:sp>
        <p:nvSpPr>
          <p:cNvPr id="124" name="Google Shape;12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PROJECT GOALS</a:t>
            </a:r>
            <a:endParaRPr dirty="0">
              <a:solidFill>
                <a:schemeClr val="lt1"/>
              </a:solidFill>
              <a:latin typeface="Lato Light"/>
              <a:ea typeface="Lato Light"/>
              <a:cs typeface="Lato Light"/>
              <a:sym typeface="Lato Light"/>
            </a:endParaRPr>
          </a:p>
        </p:txBody>
      </p:sp>
      <p:sp>
        <p:nvSpPr>
          <p:cNvPr id="125" name="Google Shape;125;p5"/>
          <p:cNvSpPr txBox="1">
            <a:spLocks noGrp="1"/>
          </p:cNvSpPr>
          <p:nvPr>
            <p:ph type="body" idx="1"/>
          </p:nvPr>
        </p:nvSpPr>
        <p:spPr>
          <a:xfrm>
            <a:off x="702398" y="2060148"/>
            <a:ext cx="10515600" cy="453982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Creation of quality jobs in or adjacent to a Qualified Census Tract (QCT).</a:t>
            </a: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Attract new employers to Nebraska. </a:t>
            </a: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Spur wider economic and community development.</a:t>
            </a: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Create opportunities for job training and advancement.</a:t>
            </a:r>
          </a:p>
          <a:p>
            <a:pPr marL="0" lvl="0" indent="0" algn="l" rtl="0">
              <a:lnSpc>
                <a:spcPct val="90000"/>
              </a:lnSpc>
              <a:spcBef>
                <a:spcPts val="0"/>
              </a:spcBef>
              <a:spcAft>
                <a:spcPts val="0"/>
              </a:spcAft>
              <a:buClr>
                <a:schemeClr val="lt1"/>
              </a:buClr>
              <a:buSzPts val="1400"/>
              <a:buNone/>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r>
              <a:rPr lang="en-US" dirty="0">
                <a:solidFill>
                  <a:schemeClr val="lt1"/>
                </a:solidFill>
                <a:latin typeface="Lato Light"/>
                <a:ea typeface="Lato Light"/>
                <a:cs typeface="Lato Light"/>
                <a:sym typeface="Lato Light"/>
              </a:rPr>
              <a:t>Create a beautiful and attractive environment with varied transportation and access options.  </a:t>
            </a:r>
          </a:p>
          <a:p>
            <a:pPr marL="228600" lvl="0" indent="-228600" algn="l" rtl="0">
              <a:lnSpc>
                <a:spcPct val="90000"/>
              </a:lnSpc>
              <a:spcBef>
                <a:spcPts val="0"/>
              </a:spcBef>
              <a:spcAft>
                <a:spcPts val="0"/>
              </a:spcAft>
              <a:buClr>
                <a:schemeClr val="lt1"/>
              </a:buClr>
              <a:buSzPts val="1400"/>
              <a:buChar char="•"/>
            </a:pPr>
            <a:endParaRPr lang="en-US" dirty="0">
              <a:solidFill>
                <a:schemeClr val="lt1"/>
              </a:solidFill>
              <a:latin typeface="Lato Light"/>
              <a:ea typeface="Lato Light"/>
              <a:cs typeface="Lato Light"/>
              <a:sym typeface="Lato Light"/>
            </a:endParaRPr>
          </a:p>
          <a:p>
            <a:pPr marL="228600" lvl="0" indent="-228600" algn="l" rtl="0">
              <a:lnSpc>
                <a:spcPct val="90000"/>
              </a:lnSpc>
              <a:spcBef>
                <a:spcPts val="0"/>
              </a:spcBef>
              <a:spcAft>
                <a:spcPts val="0"/>
              </a:spcAft>
              <a:buClr>
                <a:schemeClr val="lt1"/>
              </a:buClr>
              <a:buSzPts val="1400"/>
              <a:buChar char="•"/>
            </a:pPr>
            <a:endParaRPr lang="en-US" dirty="0">
              <a:solidFill>
                <a:schemeClr val="lt1"/>
              </a:solidFill>
              <a:latin typeface="Lato Light"/>
              <a:ea typeface="Lato Light"/>
              <a:cs typeface="Lato Light"/>
              <a:sym typeface="Lato Light"/>
            </a:endParaRPr>
          </a:p>
          <a:p>
            <a:pPr marL="0" lvl="0" indent="0" algn="l" rtl="0">
              <a:lnSpc>
                <a:spcPct val="90000"/>
              </a:lnSpc>
              <a:spcBef>
                <a:spcPts val="0"/>
              </a:spcBef>
              <a:spcAft>
                <a:spcPts val="0"/>
              </a:spcAft>
              <a:buClr>
                <a:schemeClr val="lt1"/>
              </a:buClr>
              <a:buSzPts val="1400"/>
              <a:buNone/>
            </a:pPr>
            <a:r>
              <a:rPr lang="en-US" dirty="0">
                <a:solidFill>
                  <a:schemeClr val="lt1"/>
                </a:solidFill>
                <a:latin typeface="Lato Light"/>
                <a:ea typeface="Lato Light"/>
                <a:cs typeface="Lato Light"/>
                <a:sym typeface="Lato Light"/>
              </a:rPr>
              <a:t> </a:t>
            </a:r>
          </a:p>
        </p:txBody>
      </p:sp>
      <p:pic>
        <p:nvPicPr>
          <p:cNvPr id="126" name="Google Shape;126;p5" descr="A black and white striped object&#10;&#10;Description automatically generated with medium confidence"/>
          <p:cNvPicPr preferRelativeResize="0"/>
          <p:nvPr/>
        </p:nvPicPr>
        <p:blipFill rotWithShape="1">
          <a:blip r:embed="rId3">
            <a:alphaModFix/>
          </a:blip>
          <a:srcRect t="57440" r="52809"/>
          <a:stretch/>
        </p:blipFill>
        <p:spPr>
          <a:xfrm rot="2467605">
            <a:off x="7367967" y="-2545780"/>
            <a:ext cx="6273028" cy="5274972"/>
          </a:xfrm>
          <a:prstGeom prst="rect">
            <a:avLst/>
          </a:prstGeom>
          <a:noFill/>
          <a:ln>
            <a:noFill/>
          </a:ln>
        </p:spPr>
      </p:pic>
    </p:spTree>
    <p:extLst>
      <p:ext uri="{BB962C8B-B14F-4D97-AF65-F5344CB8AC3E}">
        <p14:creationId xmlns:p14="http://schemas.microsoft.com/office/powerpoint/2010/main" val="165945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7;p14">
            <a:extLst>
              <a:ext uri="{FF2B5EF4-FFF2-40B4-BE49-F238E27FC236}">
                <a16:creationId xmlns:a16="http://schemas.microsoft.com/office/drawing/2014/main" id="{9620F4C5-98CC-F0F5-12AE-A7F86EEB660F}"/>
              </a:ext>
            </a:extLst>
          </p:cNvPr>
          <p:cNvSpPr/>
          <p:nvPr/>
        </p:nvSpPr>
        <p:spPr>
          <a:xfrm>
            <a:off x="0" y="822020"/>
            <a:ext cx="12192000" cy="17469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Roboto"/>
              <a:ea typeface="Roboto"/>
              <a:cs typeface="Roboto"/>
              <a:sym typeface="Roboto"/>
            </a:endParaRPr>
          </a:p>
        </p:txBody>
      </p:sp>
      <p:sp>
        <p:nvSpPr>
          <p:cNvPr id="5" name="Google Shape;208;p14">
            <a:extLst>
              <a:ext uri="{FF2B5EF4-FFF2-40B4-BE49-F238E27FC236}">
                <a16:creationId xmlns:a16="http://schemas.microsoft.com/office/drawing/2014/main" id="{90EDA12D-A423-DA48-8BD8-EE94FCC49F46}"/>
              </a:ext>
            </a:extLst>
          </p:cNvPr>
          <p:cNvSpPr txBox="1">
            <a:spLocks noGrp="1"/>
          </p:cNvSpPr>
          <p:nvPr>
            <p:ph type="title"/>
          </p:nvPr>
        </p:nvSpPr>
        <p:spPr>
          <a:xfrm>
            <a:off x="838200" y="124330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ato Light"/>
              <a:buNone/>
            </a:pPr>
            <a:r>
              <a:rPr lang="en-US" dirty="0">
                <a:solidFill>
                  <a:schemeClr val="lt1"/>
                </a:solidFill>
                <a:latin typeface="Lato Light"/>
                <a:ea typeface="Lato Light"/>
                <a:cs typeface="Lato Light"/>
                <a:sym typeface="Lato Light"/>
              </a:rPr>
              <a:t>THANK YOU</a:t>
            </a:r>
            <a:endParaRPr dirty="0">
              <a:solidFill>
                <a:schemeClr val="lt1"/>
              </a:solidFill>
              <a:latin typeface="Lato Light"/>
              <a:ea typeface="Lato Light"/>
              <a:cs typeface="Lato Light"/>
              <a:sym typeface="Lato Light"/>
            </a:endParaRPr>
          </a:p>
        </p:txBody>
      </p:sp>
      <p:pic>
        <p:nvPicPr>
          <p:cNvPr id="6" name="Google Shape;96;p2" descr="A black and white striped object&#10;&#10;Description automatically generated with medium confidence">
            <a:extLst>
              <a:ext uri="{FF2B5EF4-FFF2-40B4-BE49-F238E27FC236}">
                <a16:creationId xmlns:a16="http://schemas.microsoft.com/office/drawing/2014/main" id="{AB4FA375-E6AD-16F1-D83E-B264CC5A94FE}"/>
              </a:ext>
            </a:extLst>
          </p:cNvPr>
          <p:cNvPicPr preferRelativeResize="0"/>
          <p:nvPr/>
        </p:nvPicPr>
        <p:blipFill rotWithShape="1">
          <a:blip r:embed="rId2">
            <a:alphaModFix/>
          </a:blip>
          <a:srcRect t="57440" r="52809"/>
          <a:stretch/>
        </p:blipFill>
        <p:spPr>
          <a:xfrm rot="2467605">
            <a:off x="7367967" y="-1251149"/>
            <a:ext cx="6273028" cy="5274972"/>
          </a:xfrm>
          <a:prstGeom prst="rect">
            <a:avLst/>
          </a:prstGeom>
          <a:noFill/>
          <a:ln>
            <a:noFill/>
          </a:ln>
        </p:spPr>
      </p:pic>
    </p:spTree>
    <p:extLst>
      <p:ext uri="{BB962C8B-B14F-4D97-AF65-F5344CB8AC3E}">
        <p14:creationId xmlns:p14="http://schemas.microsoft.com/office/powerpoint/2010/main" val="1647152727"/>
      </p:ext>
    </p:extLst>
  </p:cSld>
  <p:clrMapOvr>
    <a:masterClrMapping/>
  </p:clrMapOvr>
</p:sld>
</file>

<file path=ppt/theme/theme1.xml><?xml version="1.0" encoding="utf-8"?>
<a:theme xmlns:a="http://schemas.openxmlformats.org/drawingml/2006/main" name="Office Theme">
  <a:themeElements>
    <a:clrScheme name="ABP II">
      <a:dk1>
        <a:srgbClr val="000000"/>
      </a:dk1>
      <a:lt1>
        <a:srgbClr val="FFFFFF"/>
      </a:lt1>
      <a:dk2>
        <a:srgbClr val="44546A"/>
      </a:dk2>
      <a:lt2>
        <a:srgbClr val="E7E6E6"/>
      </a:lt2>
      <a:accent1>
        <a:srgbClr val="123152"/>
      </a:accent1>
      <a:accent2>
        <a:srgbClr val="00BAD7"/>
      </a:accent2>
      <a:accent3>
        <a:srgbClr val="5FC3AF"/>
      </a:accent3>
      <a:accent4>
        <a:srgbClr val="F2EEE8"/>
      </a:accent4>
      <a:accent5>
        <a:srgbClr val="026472"/>
      </a:accent5>
      <a:accent6>
        <a:srgbClr val="F2684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83DF4F7B0A24C9246F2E4F1455E53" ma:contentTypeVersion="20" ma:contentTypeDescription="Create a new document." ma:contentTypeScope="" ma:versionID="931c8493401e13d5fe3ad23464133267">
  <xsd:schema xmlns:xsd="http://www.w3.org/2001/XMLSchema" xmlns:xs="http://www.w3.org/2001/XMLSchema" xmlns:p="http://schemas.microsoft.com/office/2006/metadata/properties" xmlns:ns2="bcc00ff6-a9af-4a7b-a2fa-bee00927ab7a" xmlns:ns3="8f36ea80-9629-4bab-9a66-33ea245a57c4" targetNamespace="http://schemas.microsoft.com/office/2006/metadata/properties" ma:root="true" ma:fieldsID="148dcd8ca89f25cef15429a50b3c9ddd" ns2:_="" ns3:_="">
    <xsd:import namespace="bcc00ff6-a9af-4a7b-a2fa-bee00927ab7a"/>
    <xsd:import namespace="8f36ea80-9629-4bab-9a66-33ea245a57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00ff6-a9af-4a7b-a2fa-bee00927ab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2de61d-0c36-4926-9df9-b3e6f76746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36ea80-9629-4bab-9a66-33ea245a57c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26d6fdd-6a00-4ab9-8c96-fdacf29a85c0}" ma:internalName="TaxCatchAll" ma:showField="CatchAllData" ma:web="8f36ea80-9629-4bab-9a66-33ea245a57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c00ff6-a9af-4a7b-a2fa-bee00927ab7a">
      <Terms xmlns="http://schemas.microsoft.com/office/infopath/2007/PartnerControls"/>
    </lcf76f155ced4ddcb4097134ff3c332f>
    <TaxCatchAll xmlns="8f36ea80-9629-4bab-9a66-33ea245a57c4" xsi:nil="true"/>
  </documentManagement>
</p:properties>
</file>

<file path=customXml/itemProps1.xml><?xml version="1.0" encoding="utf-8"?>
<ds:datastoreItem xmlns:ds="http://schemas.openxmlformats.org/officeDocument/2006/customXml" ds:itemID="{6F825639-E92A-4FC3-9B32-2AC530A29021}">
  <ds:schemaRefs>
    <ds:schemaRef ds:uri="http://schemas.microsoft.com/sharepoint/v3/contenttype/forms"/>
  </ds:schemaRefs>
</ds:datastoreItem>
</file>

<file path=customXml/itemProps2.xml><?xml version="1.0" encoding="utf-8"?>
<ds:datastoreItem xmlns:ds="http://schemas.openxmlformats.org/officeDocument/2006/customXml" ds:itemID="{A6C9FFC8-D142-4AC8-87F5-4F4E1D3000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c00ff6-a9af-4a7b-a2fa-bee00927ab7a"/>
    <ds:schemaRef ds:uri="8f36ea80-9629-4bab-9a66-33ea245a57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00EADC-D8D5-4AD5-BD15-04F14613437B}">
  <ds:schemaRefs>
    <ds:schemaRef ds:uri="http://purl.org/dc/terms/"/>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8f36ea80-9629-4bab-9a66-33ea245a57c4"/>
    <ds:schemaRef ds:uri="bcc00ff6-a9af-4a7b-a2fa-bee00927ab7a"/>
  </ds:schemaRefs>
</ds:datastoreItem>
</file>

<file path=docProps/app.xml><?xml version="1.0" encoding="utf-8"?>
<Properties xmlns="http://schemas.openxmlformats.org/officeDocument/2006/extended-properties" xmlns:vt="http://schemas.openxmlformats.org/officeDocument/2006/docPropsVTypes">
  <TotalTime>5047</TotalTime>
  <Words>680</Words>
  <Application>Microsoft Office PowerPoint</Application>
  <PresentationFormat>Widescreen</PresentationFormat>
  <Paragraphs>73</Paragraphs>
  <Slides>9</Slides>
  <Notes>7</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PROJECT HISTORY</vt:lpstr>
      <vt:lpstr>PROJECT HISTORY</vt:lpstr>
      <vt:lpstr>PROJECT HISTORY</vt:lpstr>
      <vt:lpstr>PROJECT HISTORY</vt:lpstr>
      <vt:lpstr>PROJECT HISTORY</vt:lpstr>
      <vt:lpstr>PROJECT HISTORY</vt:lpstr>
      <vt:lpstr>PROJECT GOALS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AIRPORT BUSINESS PARK PROGRAM  MASTER PLAN</dc:title>
  <dc:creator>Sydney Embray</dc:creator>
  <cp:lastModifiedBy>Jeff Randall</cp:lastModifiedBy>
  <cp:revision>16</cp:revision>
  <dcterms:created xsi:type="dcterms:W3CDTF">2023-11-15T15:49:43Z</dcterms:created>
  <dcterms:modified xsi:type="dcterms:W3CDTF">2024-07-19T19:55:54Z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0x01010011E83DF4F7B0A24C9246F2E4F1455E53</vt:lpwstr>
  </property>
  <property fmtid="{D5CDD505-2E9C-101B-9397-08002B2CF9AE}" pid="3" name="MediaServiceImageTags">
    <vt:lpwstr/>
  </property>
</Properties>
</file>