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32"/>
  </p:notesMasterIdLst>
  <p:sldIdLst>
    <p:sldId id="287" r:id="rId5"/>
    <p:sldId id="260" r:id="rId6"/>
    <p:sldId id="277" r:id="rId7"/>
    <p:sldId id="284" r:id="rId8"/>
    <p:sldId id="261" r:id="rId9"/>
    <p:sldId id="276" r:id="rId10"/>
    <p:sldId id="262" r:id="rId11"/>
    <p:sldId id="263" r:id="rId12"/>
    <p:sldId id="264" r:id="rId13"/>
    <p:sldId id="266" r:id="rId14"/>
    <p:sldId id="267" r:id="rId15"/>
    <p:sldId id="281" r:id="rId16"/>
    <p:sldId id="286" r:id="rId17"/>
    <p:sldId id="265" r:id="rId18"/>
    <p:sldId id="268" r:id="rId19"/>
    <p:sldId id="285" r:id="rId20"/>
    <p:sldId id="288" r:id="rId21"/>
    <p:sldId id="269" r:id="rId22"/>
    <p:sldId id="270" r:id="rId23"/>
    <p:sldId id="272" r:id="rId24"/>
    <p:sldId id="271" r:id="rId25"/>
    <p:sldId id="273" r:id="rId26"/>
    <p:sldId id="275" r:id="rId27"/>
    <p:sldId id="258" r:id="rId28"/>
    <p:sldId id="283" r:id="rId29"/>
    <p:sldId id="259" r:id="rId30"/>
    <p:sldId id="279" r:id="rId31"/>
  </p:sldIdLst>
  <p:sldSz cx="12192000" cy="6858000"/>
  <p:notesSz cx="6858000" cy="9144000"/>
  <p:embeddedFontLst>
    <p:embeddedFont>
      <p:font typeface="Adobe Heiti Std R" panose="020B0400000000000000" charset="-128"/>
      <p:regular r:id="rId33"/>
    </p:embeddedFont>
    <p:embeddedFont>
      <p:font typeface="Lato Black" panose="020F0502020204030203" pitchFamily="34" charset="0"/>
      <p:bold r:id="rId34"/>
      <p:boldItalic r:id="rId35"/>
    </p:embeddedFont>
    <p:embeddedFont>
      <p:font typeface="Lato Light" panose="020F0502020204030203" pitchFamily="34" charset="0"/>
      <p:regular r:id="rId36"/>
      <p:bold r:id="rId37"/>
      <p:italic r:id="rId38"/>
      <p:boldItalic r:id="rId39"/>
    </p:embeddedFont>
    <p:embeddedFont>
      <p:font typeface="Lucida Sans Unicode" panose="020B0602030504020204" pitchFamily="34" charset="0"/>
      <p:regular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Trebuchet MS" panose="020B060302020202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53" roundtripDataSignature="AMtx7mjGXigLCmkX+HEoyev8aYNv1j7/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8B95"/>
    <a:srgbClr val="123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E1F3E5-2660-46E8-B1C8-14C2FF0EA2B0}" v="2" dt="2024-01-23T00:20:59.5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customschemas.google.com/relationships/presentationmetadata" Target="metadata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5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2944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2841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12309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2834" y="4559473"/>
            <a:ext cx="11586332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2834" y="4140922"/>
            <a:ext cx="11586332" cy="516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205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74901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ato"/>
              <a:buNone/>
              <a:defRPr sz="4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490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24942" y="6620517"/>
            <a:ext cx="75767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818" spc="-3" dirty="0">
                <a:solidFill>
                  <a:srgbClr val="D1D3D4"/>
                </a:solidFill>
                <a:latin typeface="Adobe Heiti Std R"/>
                <a:cs typeface="Adobe Heiti Std R"/>
              </a:rPr>
              <a:t>1</a:t>
            </a:r>
            <a:endParaRPr sz="818">
              <a:latin typeface="Adobe Heiti Std R"/>
              <a:cs typeface="Adobe Heiti Std 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44256" y="-79779"/>
            <a:ext cx="7837793" cy="6937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5"/>
          </a:p>
        </p:txBody>
      </p:sp>
      <p:sp>
        <p:nvSpPr>
          <p:cNvPr id="4" name="object 4"/>
          <p:cNvSpPr/>
          <p:nvPr/>
        </p:nvSpPr>
        <p:spPr>
          <a:xfrm>
            <a:off x="1376218" y="-79779"/>
            <a:ext cx="11716350" cy="7524288"/>
          </a:xfrm>
          <a:custGeom>
            <a:avLst/>
            <a:gdLst/>
            <a:ahLst/>
            <a:cxnLst/>
            <a:rect l="l" t="t" r="r" b="b"/>
            <a:pathLst>
              <a:path w="15541625" h="10058400">
                <a:moveTo>
                  <a:pt x="4071886" y="0"/>
                </a:moveTo>
                <a:lnTo>
                  <a:pt x="544029" y="0"/>
                </a:lnTo>
                <a:lnTo>
                  <a:pt x="0" y="620344"/>
                </a:lnTo>
                <a:lnTo>
                  <a:pt x="0" y="728281"/>
                </a:lnTo>
                <a:lnTo>
                  <a:pt x="10638967" y="10058400"/>
                </a:lnTo>
                <a:lnTo>
                  <a:pt x="15541294" y="10058400"/>
                </a:lnTo>
                <a:lnTo>
                  <a:pt x="4071886" y="0"/>
                </a:lnTo>
                <a:close/>
              </a:path>
            </a:pathLst>
          </a:custGeom>
          <a:solidFill>
            <a:srgbClr val="006472"/>
          </a:solidFill>
        </p:spPr>
        <p:txBody>
          <a:bodyPr wrap="square" lIns="0" tIns="0" rIns="0" bIns="0" rtlCol="0"/>
          <a:lstStyle/>
          <a:p>
            <a:endParaRPr sz="955"/>
          </a:p>
        </p:txBody>
      </p:sp>
      <p:sp>
        <p:nvSpPr>
          <p:cNvPr id="5" name="object 5"/>
          <p:cNvSpPr/>
          <p:nvPr/>
        </p:nvSpPr>
        <p:spPr>
          <a:xfrm>
            <a:off x="-49612" y="-79779"/>
            <a:ext cx="3577183" cy="3163281"/>
          </a:xfrm>
          <a:custGeom>
            <a:avLst/>
            <a:gdLst/>
            <a:ahLst/>
            <a:cxnLst/>
            <a:rect l="l" t="t" r="r" b="b"/>
            <a:pathLst>
              <a:path w="5156835" h="4522470">
                <a:moveTo>
                  <a:pt x="5156733" y="0"/>
                </a:moveTo>
                <a:lnTo>
                  <a:pt x="0" y="0"/>
                </a:lnTo>
                <a:lnTo>
                  <a:pt x="0" y="4522343"/>
                </a:lnTo>
                <a:lnTo>
                  <a:pt x="5156733" y="0"/>
                </a:lnTo>
                <a:close/>
              </a:path>
            </a:pathLst>
          </a:custGeom>
          <a:solidFill>
            <a:srgbClr val="123152"/>
          </a:solidFill>
        </p:spPr>
        <p:txBody>
          <a:bodyPr wrap="square" lIns="0" tIns="0" rIns="0" bIns="0" rtlCol="0"/>
          <a:lstStyle/>
          <a:p>
            <a:endParaRPr sz="955"/>
          </a:p>
        </p:txBody>
      </p:sp>
      <p:sp>
        <p:nvSpPr>
          <p:cNvPr id="6" name="object 6"/>
          <p:cNvSpPr/>
          <p:nvPr/>
        </p:nvSpPr>
        <p:spPr>
          <a:xfrm>
            <a:off x="11547" y="0"/>
            <a:ext cx="7423006" cy="6509905"/>
          </a:xfrm>
          <a:custGeom>
            <a:avLst/>
            <a:gdLst/>
            <a:ahLst/>
            <a:cxnLst/>
            <a:rect l="l" t="t" r="r" b="b"/>
            <a:pathLst>
              <a:path w="10887075" h="9547860">
                <a:moveTo>
                  <a:pt x="10886742" y="0"/>
                </a:moveTo>
                <a:lnTo>
                  <a:pt x="5025103" y="0"/>
                </a:lnTo>
                <a:lnTo>
                  <a:pt x="0" y="4406895"/>
                </a:lnTo>
                <a:lnTo>
                  <a:pt x="0" y="9547413"/>
                </a:lnTo>
                <a:lnTo>
                  <a:pt x="10886742" y="0"/>
                </a:lnTo>
                <a:close/>
              </a:path>
            </a:pathLst>
          </a:custGeom>
          <a:solidFill>
            <a:srgbClr val="123152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955"/>
          </a:p>
        </p:txBody>
      </p:sp>
      <p:sp>
        <p:nvSpPr>
          <p:cNvPr id="7" name="object 7"/>
          <p:cNvSpPr/>
          <p:nvPr/>
        </p:nvSpPr>
        <p:spPr>
          <a:xfrm>
            <a:off x="-47099" y="1"/>
            <a:ext cx="7184746" cy="66383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5"/>
          </a:p>
        </p:txBody>
      </p:sp>
      <p:sp>
        <p:nvSpPr>
          <p:cNvPr id="8" name="object 8"/>
          <p:cNvSpPr/>
          <p:nvPr/>
        </p:nvSpPr>
        <p:spPr>
          <a:xfrm>
            <a:off x="2440821" y="6213625"/>
            <a:ext cx="1335058" cy="3729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5"/>
          </a:p>
        </p:txBody>
      </p:sp>
      <p:sp>
        <p:nvSpPr>
          <p:cNvPr id="9" name="object 9"/>
          <p:cNvSpPr/>
          <p:nvPr/>
        </p:nvSpPr>
        <p:spPr>
          <a:xfrm>
            <a:off x="4015044" y="6213621"/>
            <a:ext cx="1209502" cy="3760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5"/>
          </a:p>
        </p:txBody>
      </p:sp>
      <p:sp>
        <p:nvSpPr>
          <p:cNvPr id="10" name="object 10"/>
          <p:cNvSpPr/>
          <p:nvPr/>
        </p:nvSpPr>
        <p:spPr>
          <a:xfrm>
            <a:off x="693012" y="6213621"/>
            <a:ext cx="1560307" cy="3729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5"/>
          </a:p>
        </p:txBody>
      </p:sp>
      <p:sp>
        <p:nvSpPr>
          <p:cNvPr id="11" name="object 11"/>
          <p:cNvSpPr txBox="1"/>
          <p:nvPr/>
        </p:nvSpPr>
        <p:spPr>
          <a:xfrm>
            <a:off x="1281081" y="3805258"/>
            <a:ext cx="7927571" cy="1462055"/>
          </a:xfrm>
          <a:prstGeom prst="rect">
            <a:avLst/>
          </a:prstGeom>
        </p:spPr>
        <p:txBody>
          <a:bodyPr vert="horz" wrap="square" lIns="0" tIns="9957" rIns="0" bIns="0" rtlCol="0">
            <a:spAutoFit/>
          </a:bodyPr>
          <a:lstStyle/>
          <a:p>
            <a:pPr marL="8659">
              <a:spcBef>
                <a:spcPts val="78"/>
              </a:spcBef>
              <a:tabLst>
                <a:tab pos="4830778" algn="l"/>
              </a:tabLst>
            </a:pPr>
            <a:r>
              <a:rPr sz="6852" spc="34" dirty="0">
                <a:solidFill>
                  <a:srgbClr val="123152"/>
                </a:solidFill>
                <a:latin typeface="Lucida Sans Unicode"/>
                <a:cs typeface="Lucida Sans Unicode"/>
              </a:rPr>
              <a:t>M</a:t>
            </a:r>
            <a:r>
              <a:rPr sz="6852" spc="-903" dirty="0">
                <a:solidFill>
                  <a:srgbClr val="123152"/>
                </a:solidFill>
                <a:latin typeface="Lucida Sans Unicode"/>
                <a:cs typeface="Lucida Sans Unicode"/>
              </a:rPr>
              <a:t> </a:t>
            </a:r>
            <a:r>
              <a:rPr sz="6852" spc="-443" dirty="0">
                <a:solidFill>
                  <a:srgbClr val="123152"/>
                </a:solidFill>
                <a:latin typeface="Lucida Sans Unicode"/>
                <a:cs typeface="Lucida Sans Unicode"/>
              </a:rPr>
              <a:t>A</a:t>
            </a:r>
            <a:r>
              <a:rPr sz="6852" spc="-903" dirty="0">
                <a:solidFill>
                  <a:srgbClr val="123152"/>
                </a:solidFill>
                <a:latin typeface="Lucida Sans Unicode"/>
                <a:cs typeface="Lucida Sans Unicode"/>
              </a:rPr>
              <a:t> </a:t>
            </a:r>
            <a:r>
              <a:rPr sz="6852" spc="372" dirty="0">
                <a:solidFill>
                  <a:srgbClr val="123152"/>
                </a:solidFill>
                <a:latin typeface="Lucida Sans Unicode"/>
                <a:cs typeface="Lucida Sans Unicode"/>
              </a:rPr>
              <a:t>S</a:t>
            </a:r>
            <a:r>
              <a:rPr sz="6852" spc="-900" dirty="0">
                <a:solidFill>
                  <a:srgbClr val="123152"/>
                </a:solidFill>
                <a:latin typeface="Lucida Sans Unicode"/>
                <a:cs typeface="Lucida Sans Unicode"/>
              </a:rPr>
              <a:t> </a:t>
            </a:r>
            <a:r>
              <a:rPr sz="6852" spc="-235" dirty="0">
                <a:solidFill>
                  <a:srgbClr val="123152"/>
                </a:solidFill>
                <a:latin typeface="Lucida Sans Unicode"/>
                <a:cs typeface="Lucida Sans Unicode"/>
              </a:rPr>
              <a:t>T</a:t>
            </a:r>
            <a:r>
              <a:rPr sz="6852" spc="-903" dirty="0">
                <a:solidFill>
                  <a:srgbClr val="123152"/>
                </a:solidFill>
                <a:latin typeface="Lucida Sans Unicode"/>
                <a:cs typeface="Lucida Sans Unicode"/>
              </a:rPr>
              <a:t> </a:t>
            </a:r>
            <a:r>
              <a:rPr sz="6852" spc="187" dirty="0">
                <a:solidFill>
                  <a:srgbClr val="123152"/>
                </a:solidFill>
                <a:latin typeface="Lucida Sans Unicode"/>
                <a:cs typeface="Lucida Sans Unicode"/>
              </a:rPr>
              <a:t>E</a:t>
            </a:r>
            <a:r>
              <a:rPr sz="6852" spc="-900" dirty="0">
                <a:solidFill>
                  <a:srgbClr val="123152"/>
                </a:solidFill>
                <a:latin typeface="Lucida Sans Unicode"/>
                <a:cs typeface="Lucida Sans Unicode"/>
              </a:rPr>
              <a:t> </a:t>
            </a:r>
            <a:r>
              <a:rPr sz="6852" spc="20" dirty="0">
                <a:solidFill>
                  <a:srgbClr val="123152"/>
                </a:solidFill>
                <a:latin typeface="Lucida Sans Unicode"/>
                <a:cs typeface="Lucida Sans Unicode"/>
              </a:rPr>
              <a:t>R	</a:t>
            </a:r>
            <a:r>
              <a:rPr sz="6852" b="1" spc="443" dirty="0">
                <a:solidFill>
                  <a:schemeClr val="bg1"/>
                </a:solidFill>
                <a:latin typeface="Trebuchet MS"/>
                <a:cs typeface="Trebuchet MS"/>
              </a:rPr>
              <a:t>P</a:t>
            </a:r>
            <a:r>
              <a:rPr sz="6852" b="1" spc="-815" dirty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6852" b="1" spc="-68" dirty="0">
                <a:solidFill>
                  <a:schemeClr val="bg1"/>
                </a:solidFill>
                <a:latin typeface="Trebuchet MS"/>
                <a:cs typeface="Trebuchet MS"/>
              </a:rPr>
              <a:t>L</a:t>
            </a:r>
            <a:r>
              <a:rPr sz="6852" b="1" spc="-750" dirty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6852" b="1" spc="334" dirty="0">
                <a:solidFill>
                  <a:schemeClr val="bg1"/>
                </a:solidFill>
                <a:latin typeface="Trebuchet MS"/>
                <a:cs typeface="Trebuchet MS"/>
              </a:rPr>
              <a:t>A</a:t>
            </a:r>
            <a:r>
              <a:rPr sz="6852" b="1" spc="-818" dirty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sz="6852" b="1" spc="242" dirty="0">
                <a:solidFill>
                  <a:schemeClr val="bg1"/>
                </a:solidFill>
                <a:latin typeface="Trebuchet MS"/>
                <a:cs typeface="Trebuchet MS"/>
              </a:rPr>
              <a:t>N</a:t>
            </a:r>
            <a:endParaRPr sz="6852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51520">
              <a:spcBef>
                <a:spcPts val="1336"/>
              </a:spcBef>
              <a:tabLst>
                <a:tab pos="1111798" algn="l"/>
                <a:tab pos="2306720" algn="l"/>
                <a:tab pos="2968690" algn="l"/>
                <a:tab pos="4154521" algn="l"/>
              </a:tabLst>
            </a:pPr>
            <a:r>
              <a:rPr sz="1500" b="1" spc="160">
                <a:solidFill>
                  <a:srgbClr val="373839"/>
                </a:solidFill>
              </a:rPr>
              <a:t>AIRPO</a:t>
            </a:r>
            <a:r>
              <a:rPr sz="1500" b="1" spc="-109">
                <a:solidFill>
                  <a:srgbClr val="373839"/>
                </a:solidFill>
              </a:rPr>
              <a:t>R</a:t>
            </a:r>
            <a:r>
              <a:rPr sz="1500" b="1" spc="-147">
                <a:solidFill>
                  <a:srgbClr val="373839"/>
                </a:solidFill>
              </a:rPr>
              <a:t> </a:t>
            </a:r>
            <a:r>
              <a:rPr sz="1500" b="1" spc="17" dirty="0">
                <a:solidFill>
                  <a:srgbClr val="373839"/>
                </a:solidFill>
              </a:rPr>
              <a:t>T</a:t>
            </a:r>
            <a:r>
              <a:rPr sz="1500" b="1" spc="17">
                <a:solidFill>
                  <a:srgbClr val="373839"/>
                </a:solidFill>
              </a:rPr>
              <a:t>	</a:t>
            </a:r>
            <a:r>
              <a:rPr sz="1500" b="1" spc="173">
                <a:solidFill>
                  <a:srgbClr val="373839"/>
                </a:solidFill>
              </a:rPr>
              <a:t>BUSINESS</a:t>
            </a:r>
            <a:r>
              <a:rPr lang="en-US" sz="1500" b="1" spc="173">
                <a:solidFill>
                  <a:srgbClr val="373839"/>
                </a:solidFill>
              </a:rPr>
              <a:t> </a:t>
            </a:r>
            <a:r>
              <a:rPr sz="1500" b="1" spc="95" dirty="0">
                <a:solidFill>
                  <a:srgbClr val="373839"/>
                </a:solidFill>
              </a:rPr>
              <a:t>PARK</a:t>
            </a:r>
            <a:r>
              <a:rPr lang="en-US" sz="1500" b="1" spc="95" dirty="0">
                <a:solidFill>
                  <a:srgbClr val="373839"/>
                </a:solidFill>
              </a:rPr>
              <a:t> </a:t>
            </a:r>
            <a:r>
              <a:rPr sz="1500" b="1" spc="99" dirty="0">
                <a:solidFill>
                  <a:srgbClr val="373839"/>
                </a:solidFill>
              </a:rPr>
              <a:t>PRO</a:t>
            </a:r>
            <a:r>
              <a:rPr sz="1500" b="1" spc="147" dirty="0">
                <a:solidFill>
                  <a:srgbClr val="373839"/>
                </a:solidFill>
              </a:rPr>
              <a:t>GRAM</a:t>
            </a:r>
            <a:r>
              <a:rPr lang="en-US" sz="1500" b="1" spc="147" dirty="0">
                <a:solidFill>
                  <a:srgbClr val="373839"/>
                </a:solidFill>
              </a:rPr>
              <a:t> </a:t>
            </a:r>
            <a:r>
              <a:rPr sz="1500" b="1" spc="160" dirty="0">
                <a:solidFill>
                  <a:srgbClr val="373839"/>
                </a:solidFill>
              </a:rPr>
              <a:t>GRANT</a:t>
            </a:r>
            <a:r>
              <a:rPr sz="1500" b="1" spc="-116" dirty="0">
                <a:solidFill>
                  <a:srgbClr val="373839"/>
                </a:solidFill>
              </a:rPr>
              <a:t> </a:t>
            </a:r>
            <a:endParaRPr sz="1500" dirty="0"/>
          </a:p>
        </p:txBody>
      </p:sp>
      <p:sp>
        <p:nvSpPr>
          <p:cNvPr id="12" name="object 12"/>
          <p:cNvSpPr/>
          <p:nvPr/>
        </p:nvSpPr>
        <p:spPr>
          <a:xfrm>
            <a:off x="268144" y="296141"/>
            <a:ext cx="2041180" cy="5324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955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56150"/>
            <a:ext cx="12192000" cy="174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LAKE VIEW BUSINESS PARK I</a:t>
            </a:r>
            <a:endParaRPr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82" name="Google Shape;182;p11"/>
          <p:cNvPicPr preferRelativeResize="0"/>
          <p:nvPr/>
        </p:nvPicPr>
        <p:blipFill rotWithShape="1">
          <a:blip r:embed="rId3">
            <a:alphaModFix/>
          </a:blip>
          <a:srcRect l="1341" t="6727" r="1342"/>
          <a:stretch/>
        </p:blipFill>
        <p:spPr>
          <a:xfrm>
            <a:off x="0" y="1690687"/>
            <a:ext cx="12192000" cy="6352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1" descr="A black and white striped object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t="57440" r="52809"/>
          <a:stretch/>
        </p:blipFill>
        <p:spPr>
          <a:xfrm rot="2467605">
            <a:off x="7304593" y="-2536736"/>
            <a:ext cx="6273028" cy="527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A79E3187-71F3-419B-9BF3-F6CD2F6D9820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1520299" y="2169052"/>
            <a:ext cx="496505" cy="5017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"/>
          <p:cNvSpPr/>
          <p:nvPr/>
        </p:nvSpPr>
        <p:spPr>
          <a:xfrm>
            <a:off x="0" y="-56150"/>
            <a:ext cx="12192000" cy="174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LAKE VIEW BUSINESS PARK II</a:t>
            </a:r>
            <a:endParaRPr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90" name="Google Shape;190;p12" descr="A black and white striped objec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57440" r="52809"/>
          <a:stretch/>
        </p:blipFill>
        <p:spPr>
          <a:xfrm rot="2467605">
            <a:off x="7367967" y="-2482409"/>
            <a:ext cx="6273028" cy="527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690688"/>
            <a:ext cx="12192000" cy="6150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circle with a letter and an arrow&#10;&#10;Description automatically generated">
            <a:extLst>
              <a:ext uri="{FF2B5EF4-FFF2-40B4-BE49-F238E27FC236}">
                <a16:creationId xmlns:a16="http://schemas.microsoft.com/office/drawing/2014/main" id="{806B7E92-658D-4A37-ADC2-14666B80610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1526455" y="1776270"/>
            <a:ext cx="501787" cy="50178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4;p7">
            <a:extLst>
              <a:ext uri="{FF2B5EF4-FFF2-40B4-BE49-F238E27FC236}">
                <a16:creationId xmlns:a16="http://schemas.microsoft.com/office/drawing/2014/main" id="{813A5D88-9750-09F4-915F-202A4A84ADD9}"/>
              </a:ext>
            </a:extLst>
          </p:cNvPr>
          <p:cNvSpPr txBox="1">
            <a:spLocks/>
          </p:cNvSpPr>
          <p:nvPr/>
        </p:nvSpPr>
        <p:spPr>
          <a:xfrm>
            <a:off x="726859" y="2107144"/>
            <a:ext cx="10738282" cy="399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lt1"/>
              </a:buClr>
              <a:buSzPts val="1200"/>
              <a:buFont typeface="Arial"/>
              <a:buNone/>
            </a:pPr>
            <a:r>
              <a:rPr lang="en-US" sz="26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The economic analysis for the two Business Parks shows: </a:t>
            </a:r>
          </a:p>
          <a:p>
            <a:pPr marL="228600" indent="-228600">
              <a:spcBef>
                <a:spcPts val="0"/>
              </a:spcBef>
              <a:buClr>
                <a:schemeClr val="lt1"/>
              </a:buClr>
              <a:buSzPts val="1200"/>
            </a:pPr>
            <a:endParaRPr lang="en-US" sz="26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indent="-228600">
              <a:spcBef>
                <a:spcPts val="0"/>
              </a:spcBef>
              <a:buClr>
                <a:schemeClr val="lt1"/>
              </a:buClr>
              <a:buSzPts val="1200"/>
            </a:pPr>
            <a:r>
              <a:rPr lang="en-US" sz="26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1,600 new, permanent jobs created Manufacturing &amp; Business Supportive Services. </a:t>
            </a:r>
          </a:p>
          <a:p>
            <a:pPr marL="228600" indent="-228600">
              <a:spcBef>
                <a:spcPts val="0"/>
              </a:spcBef>
              <a:buClr>
                <a:schemeClr val="lt1"/>
              </a:buClr>
              <a:buSzPts val="1200"/>
            </a:pPr>
            <a:endParaRPr lang="en-US" sz="26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indent="-228600">
              <a:spcBef>
                <a:spcPts val="0"/>
              </a:spcBef>
              <a:buClr>
                <a:schemeClr val="lt1"/>
              </a:buClr>
              <a:buSzPts val="1200"/>
            </a:pPr>
            <a:r>
              <a:rPr lang="en-US" sz="26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$604 Million added to the Nebraska economy each year, once fully operational. </a:t>
            </a:r>
          </a:p>
          <a:p>
            <a:pPr marL="228600" indent="-228600">
              <a:spcBef>
                <a:spcPts val="0"/>
              </a:spcBef>
              <a:buClr>
                <a:schemeClr val="lt1"/>
              </a:buClr>
              <a:buSzPts val="1200"/>
            </a:pPr>
            <a:endParaRPr lang="en-US" sz="26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indent="-228600">
              <a:spcBef>
                <a:spcPts val="0"/>
              </a:spcBef>
              <a:buClr>
                <a:schemeClr val="lt1"/>
              </a:buClr>
              <a:buSzPts val="1200"/>
            </a:pPr>
            <a:r>
              <a:rPr lang="en-US" sz="26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$176 Million boost to earnings in the local economy. </a:t>
            </a:r>
          </a:p>
          <a:p>
            <a:pPr marL="228600" indent="-228600">
              <a:spcBef>
                <a:spcPts val="0"/>
              </a:spcBef>
              <a:buClr>
                <a:schemeClr val="lt1"/>
              </a:buClr>
              <a:buSzPts val="1200"/>
            </a:pPr>
            <a:endParaRPr lang="en-US" sz="26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indent="-228600">
              <a:spcBef>
                <a:spcPts val="0"/>
              </a:spcBef>
              <a:buClr>
                <a:schemeClr val="lt1"/>
              </a:buClr>
              <a:buSzPts val="1200"/>
            </a:pPr>
            <a:r>
              <a:rPr lang="en-US" sz="26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An additional 1,718 construction jobs during construction of the buildings.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A12D84-E160-B498-91F2-93AB6182034E}"/>
              </a:ext>
            </a:extLst>
          </p:cNvPr>
          <p:cNvSpPr txBox="1"/>
          <p:nvPr/>
        </p:nvSpPr>
        <p:spPr>
          <a:xfrm>
            <a:off x="5205741" y="6231530"/>
            <a:ext cx="6551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*Analysis assumes $160 Million in Manufacturing Construction investment. and $59.7 Million in Commercial Construction investment. </a:t>
            </a:r>
          </a:p>
        </p:txBody>
      </p:sp>
      <p:sp>
        <p:nvSpPr>
          <p:cNvPr id="6" name="Google Shape;188;p12">
            <a:extLst>
              <a:ext uri="{FF2B5EF4-FFF2-40B4-BE49-F238E27FC236}">
                <a16:creationId xmlns:a16="http://schemas.microsoft.com/office/drawing/2014/main" id="{CDACB9C5-0921-0179-B8B9-2C47123B95A4}"/>
              </a:ext>
            </a:extLst>
          </p:cNvPr>
          <p:cNvSpPr/>
          <p:nvPr/>
        </p:nvSpPr>
        <p:spPr>
          <a:xfrm>
            <a:off x="0" y="7236"/>
            <a:ext cx="12192000" cy="174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189;p12">
            <a:extLst>
              <a:ext uri="{FF2B5EF4-FFF2-40B4-BE49-F238E27FC236}">
                <a16:creationId xmlns:a16="http://schemas.microsoft.com/office/drawing/2014/main" id="{7EA682FE-5250-0848-1C29-3F466606CA57}"/>
              </a:ext>
            </a:extLst>
          </p:cNvPr>
          <p:cNvSpPr txBox="1">
            <a:spLocks/>
          </p:cNvSpPr>
          <p:nvPr/>
        </p:nvSpPr>
        <p:spPr>
          <a:xfrm>
            <a:off x="838200" y="42851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4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40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TOTAL ECONOMIC IMPACT</a:t>
            </a:r>
          </a:p>
        </p:txBody>
      </p:sp>
      <p:pic>
        <p:nvPicPr>
          <p:cNvPr id="8" name="Google Shape;190;p12" descr="A black and white striped object&#10;&#10;Description automatically generated with medium confidence">
            <a:extLst>
              <a:ext uri="{FF2B5EF4-FFF2-40B4-BE49-F238E27FC236}">
                <a16:creationId xmlns:a16="http://schemas.microsoft.com/office/drawing/2014/main" id="{6125ECEF-0987-566F-76A6-86D2E9C6E41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57440" r="52809"/>
          <a:stretch/>
        </p:blipFill>
        <p:spPr>
          <a:xfrm rot="2467605">
            <a:off x="7721058" y="-2473342"/>
            <a:ext cx="6273028" cy="5274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762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B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9;p8">
            <a:extLst>
              <a:ext uri="{FF2B5EF4-FFF2-40B4-BE49-F238E27FC236}">
                <a16:creationId xmlns:a16="http://schemas.microsoft.com/office/drawing/2014/main" id="{4B49683F-18F0-457C-151C-A4B5B8601CD1}"/>
              </a:ext>
            </a:extLst>
          </p:cNvPr>
          <p:cNvSpPr/>
          <p:nvPr/>
        </p:nvSpPr>
        <p:spPr>
          <a:xfrm>
            <a:off x="0" y="-56150"/>
            <a:ext cx="12192000" cy="174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Google Shape;150;p8">
            <a:extLst>
              <a:ext uri="{FF2B5EF4-FFF2-40B4-BE49-F238E27FC236}">
                <a16:creationId xmlns:a16="http://schemas.microsoft.com/office/drawing/2014/main" id="{155DB4E7-FA19-98B6-8640-09A44653EB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ECONOMIC IMPACT BY SITE</a:t>
            </a:r>
            <a:endParaRPr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7" name="Google Shape;155;p8" descr="A black and white striped object&#10;&#10;Description automatically generated with medium confidence">
            <a:extLst>
              <a:ext uri="{FF2B5EF4-FFF2-40B4-BE49-F238E27FC236}">
                <a16:creationId xmlns:a16="http://schemas.microsoft.com/office/drawing/2014/main" id="{76EE4093-F53A-458E-81A3-11CB21C50AC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57440" r="52809"/>
          <a:stretch/>
        </p:blipFill>
        <p:spPr>
          <a:xfrm rot="2467605">
            <a:off x="8228073" y="-2558011"/>
            <a:ext cx="6273028" cy="52749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A9EA545-0A01-85C1-888E-03AA7EF7E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038208"/>
              </p:ext>
            </p:extLst>
          </p:nvPr>
        </p:nvGraphicFramePr>
        <p:xfrm>
          <a:off x="1571188" y="1951791"/>
          <a:ext cx="8838192" cy="435471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46064">
                  <a:extLst>
                    <a:ext uri="{9D8B030D-6E8A-4147-A177-3AD203B41FA5}">
                      <a16:colId xmlns:a16="http://schemas.microsoft.com/office/drawing/2014/main" val="674696381"/>
                    </a:ext>
                  </a:extLst>
                </a:gridCol>
                <a:gridCol w="2946064">
                  <a:extLst>
                    <a:ext uri="{9D8B030D-6E8A-4147-A177-3AD203B41FA5}">
                      <a16:colId xmlns:a16="http://schemas.microsoft.com/office/drawing/2014/main" val="3204220243"/>
                    </a:ext>
                  </a:extLst>
                </a:gridCol>
                <a:gridCol w="2946064">
                  <a:extLst>
                    <a:ext uri="{9D8B030D-6E8A-4147-A177-3AD203B41FA5}">
                      <a16:colId xmlns:a16="http://schemas.microsoft.com/office/drawing/2014/main" val="1005882616"/>
                    </a:ext>
                  </a:extLst>
                </a:gridCol>
              </a:tblGrid>
              <a:tr h="87094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Metric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LVBP 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LVBP 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655216"/>
                  </a:ext>
                </a:extLst>
              </a:tr>
              <a:tr h="870943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Permanent Jobs Created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8B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8B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1,182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8B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594876"/>
                  </a:ext>
                </a:extLst>
              </a:tr>
              <a:tr h="870943">
                <a:tc>
                  <a:txBody>
                    <a:bodyPr/>
                    <a:lstStyle/>
                    <a:p>
                      <a:r>
                        <a:rPr lang="en-US" sz="2000" dirty="0"/>
                        <a:t>Amount Added to Nebraska Economy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$180 Million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424.6 Million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7226677"/>
                  </a:ext>
                </a:extLst>
              </a:tr>
              <a:tr h="870943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Boost to Local Economy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8B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$52.9 Million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8B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$123.4 Million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8B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600103"/>
                  </a:ext>
                </a:extLst>
              </a:tr>
              <a:tr h="870943">
                <a:tc>
                  <a:txBody>
                    <a:bodyPr/>
                    <a:lstStyle/>
                    <a:p>
                      <a:r>
                        <a:rPr lang="en-US" sz="2000" dirty="0"/>
                        <a:t>Construction Jobs Created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480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1,238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8317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3139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"/>
          <p:cNvSpPr/>
          <p:nvPr/>
        </p:nvSpPr>
        <p:spPr>
          <a:xfrm>
            <a:off x="0" y="-56150"/>
            <a:ext cx="12192000" cy="174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SITE CONDITIONS</a:t>
            </a:r>
            <a:endParaRPr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>
            <a:off x="838200" y="2225675"/>
            <a:ext cx="4946665" cy="399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50000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LVBP I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500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Significant grade changes.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500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Rubble beneath surface.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500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History of illegal waste dumping.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500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Underground storage tanks.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50000"/>
              <a:buChar char="•"/>
            </a:pPr>
            <a:r>
              <a:rPr lang="en-US" sz="30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Significant</a:t>
            </a: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 infrastructure required.</a:t>
            </a:r>
            <a:endParaRPr dirty="0"/>
          </a:p>
          <a:p>
            <a:pPr marL="228600" lvl="0" indent="-146367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50000"/>
              <a:buNone/>
            </a:pPr>
            <a:endParaRPr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74" name="Google Shape;174;p10" descr="A black and white striped objec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57440" r="52809"/>
          <a:stretch/>
        </p:blipFill>
        <p:spPr>
          <a:xfrm rot="2467605">
            <a:off x="7241221" y="-2563897"/>
            <a:ext cx="6273028" cy="527497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0"/>
          <p:cNvSpPr txBox="1"/>
          <p:nvPr/>
        </p:nvSpPr>
        <p:spPr>
          <a:xfrm>
            <a:off x="6407136" y="2225675"/>
            <a:ext cx="4946665" cy="399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LVBP II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Significant property acquisition required.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Potential environmental concerns; potential lead/asbestos.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Significant infrastructure required.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/>
          <p:nvPr/>
        </p:nvSpPr>
        <p:spPr>
          <a:xfrm>
            <a:off x="0" y="-56150"/>
            <a:ext cx="12194700" cy="174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CONCEPTUAL SCHEDULE</a:t>
            </a:r>
            <a:r>
              <a:rPr lang="en-US" sz="40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endParaRPr sz="40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98" name="Google Shape;198;p13" descr="A black and white striped objec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57440" r="52809"/>
          <a:stretch/>
        </p:blipFill>
        <p:spPr>
          <a:xfrm rot="2467605">
            <a:off x="7404180" y="-2572949"/>
            <a:ext cx="6273028" cy="527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3" descr="A screenshot of a graph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102" y="4557830"/>
            <a:ext cx="11637576" cy="232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3" descr="A graph with a bar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8698" y="2300170"/>
            <a:ext cx="9597757" cy="200103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3"/>
          <p:cNvSpPr txBox="1"/>
          <p:nvPr/>
        </p:nvSpPr>
        <p:spPr>
          <a:xfrm>
            <a:off x="838200" y="1947318"/>
            <a:ext cx="73429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LAKEVIEW BUSINESS PARK I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13"/>
          <p:cNvSpPr txBox="1"/>
          <p:nvPr/>
        </p:nvSpPr>
        <p:spPr>
          <a:xfrm>
            <a:off x="838200" y="4373164"/>
            <a:ext cx="73429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LAKEVIEW BUSINESS PARK II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Picture 3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33BB96E1-5764-A476-A044-C7275D2B4A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5971" b="13477"/>
          <a:stretch/>
        </p:blipFill>
        <p:spPr>
          <a:xfrm>
            <a:off x="875675" y="5245825"/>
            <a:ext cx="2580762" cy="12470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A46F46-1BC7-8CE8-05B9-743AC980C2AF}"/>
              </a:ext>
            </a:extLst>
          </p:cNvPr>
          <p:cNvGrpSpPr/>
          <p:nvPr/>
        </p:nvGrpSpPr>
        <p:grpSpPr>
          <a:xfrm>
            <a:off x="912746" y="2300108"/>
            <a:ext cx="8419733" cy="1814103"/>
            <a:chOff x="912746" y="2300108"/>
            <a:chExt cx="8419733" cy="1814103"/>
          </a:xfrm>
        </p:grpSpPr>
        <p:pic>
          <p:nvPicPr>
            <p:cNvPr id="7" name="Picture 6" descr="A white background with black text&#10;&#10;Description automatically generated">
              <a:extLst>
                <a:ext uri="{FF2B5EF4-FFF2-40B4-BE49-F238E27FC236}">
                  <a16:creationId xmlns:a16="http://schemas.microsoft.com/office/drawing/2014/main" id="{1640A681-5859-B353-0345-5C9678720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41288"/>
            <a:stretch/>
          </p:blipFill>
          <p:spPr>
            <a:xfrm>
              <a:off x="912746" y="2780791"/>
              <a:ext cx="2361795" cy="13334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F8A11B-2548-B12E-4A1C-6C4575C6FDB5}"/>
                </a:ext>
              </a:extLst>
            </p:cNvPr>
            <p:cNvSpPr txBox="1"/>
            <p:nvPr/>
          </p:nvSpPr>
          <p:spPr>
            <a:xfrm>
              <a:off x="4074679" y="2307759"/>
              <a:ext cx="869950" cy="276999"/>
            </a:xfrm>
            <a:prstGeom prst="rect">
              <a:avLst/>
            </a:prstGeom>
            <a:solidFill>
              <a:srgbClr val="418B95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YEAR 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67D796-5029-7AA9-C905-497E86AB65B2}"/>
                </a:ext>
              </a:extLst>
            </p:cNvPr>
            <p:cNvSpPr txBox="1"/>
            <p:nvPr/>
          </p:nvSpPr>
          <p:spPr>
            <a:xfrm>
              <a:off x="6096000" y="2307759"/>
              <a:ext cx="869950" cy="276999"/>
            </a:xfrm>
            <a:prstGeom prst="rect">
              <a:avLst/>
            </a:prstGeom>
            <a:solidFill>
              <a:srgbClr val="418B95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YEAR 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96F8DC-F67E-5403-7D37-4ACE2EC10275}"/>
                </a:ext>
              </a:extLst>
            </p:cNvPr>
            <p:cNvSpPr txBox="1"/>
            <p:nvPr/>
          </p:nvSpPr>
          <p:spPr>
            <a:xfrm>
              <a:off x="8462529" y="2300108"/>
              <a:ext cx="869950" cy="276999"/>
            </a:xfrm>
            <a:prstGeom prst="rect">
              <a:avLst/>
            </a:prstGeom>
            <a:solidFill>
              <a:srgbClr val="418B95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YEAR 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C3F7A71-55DE-37E1-B761-B4DB39D309CC}"/>
              </a:ext>
            </a:extLst>
          </p:cNvPr>
          <p:cNvSpPr txBox="1"/>
          <p:nvPr/>
        </p:nvSpPr>
        <p:spPr>
          <a:xfrm>
            <a:off x="4379479" y="4651899"/>
            <a:ext cx="869950" cy="276999"/>
          </a:xfrm>
          <a:prstGeom prst="rect">
            <a:avLst/>
          </a:prstGeom>
          <a:solidFill>
            <a:srgbClr val="418B95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YEAR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3FC0C1-C74A-A48F-E931-7BEF40FD5D9F}"/>
              </a:ext>
            </a:extLst>
          </p:cNvPr>
          <p:cNvSpPr txBox="1"/>
          <p:nvPr/>
        </p:nvSpPr>
        <p:spPr>
          <a:xfrm>
            <a:off x="6883400" y="4654795"/>
            <a:ext cx="869950" cy="276999"/>
          </a:xfrm>
          <a:prstGeom prst="rect">
            <a:avLst/>
          </a:prstGeom>
          <a:solidFill>
            <a:srgbClr val="418B95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YEAR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C5C3B1-7199-E126-8F21-431367BDE285}"/>
              </a:ext>
            </a:extLst>
          </p:cNvPr>
          <p:cNvSpPr txBox="1"/>
          <p:nvPr/>
        </p:nvSpPr>
        <p:spPr>
          <a:xfrm>
            <a:off x="9427076" y="4651898"/>
            <a:ext cx="869950" cy="276999"/>
          </a:xfrm>
          <a:prstGeom prst="rect">
            <a:avLst/>
          </a:prstGeom>
          <a:solidFill>
            <a:srgbClr val="418B95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YEAR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653D53-908F-AD11-1D21-ED9F2B3FD08F}"/>
              </a:ext>
            </a:extLst>
          </p:cNvPr>
          <p:cNvSpPr txBox="1"/>
          <p:nvPr/>
        </p:nvSpPr>
        <p:spPr>
          <a:xfrm>
            <a:off x="11103476" y="4657276"/>
            <a:ext cx="790074" cy="276999"/>
          </a:xfrm>
          <a:prstGeom prst="rect">
            <a:avLst/>
          </a:prstGeom>
          <a:solidFill>
            <a:srgbClr val="418B95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YEAR 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/>
          <p:nvPr/>
        </p:nvSpPr>
        <p:spPr>
          <a:xfrm>
            <a:off x="0" y="-56150"/>
            <a:ext cx="12194700" cy="174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ACQUISITION STRATEGY</a:t>
            </a:r>
            <a:endParaRPr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98" name="Google Shape;198;p13" descr="A black and white striped objec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57440" r="52809"/>
          <a:stretch/>
        </p:blipFill>
        <p:spPr>
          <a:xfrm rot="2467605">
            <a:off x="7367967" y="-2527687"/>
            <a:ext cx="6273028" cy="52749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44;p7">
            <a:extLst>
              <a:ext uri="{FF2B5EF4-FFF2-40B4-BE49-F238E27FC236}">
                <a16:creationId xmlns:a16="http://schemas.microsoft.com/office/drawing/2014/main" id="{B486E5DC-EBC2-947F-6089-77E4E7D58E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5816" y="1971342"/>
            <a:ext cx="5626921" cy="308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Clr>
                <a:schemeClr val="lt1"/>
              </a:buClr>
              <a:buSzPts val="1200"/>
            </a:pPr>
            <a:r>
              <a:rPr lang="en-US" sz="2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Substantial thought has been 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200"/>
              <a:buNone/>
            </a:pPr>
            <a:r>
              <a:rPr lang="en-US" sz="2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put into crafting a resident-friendly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200"/>
              <a:buNone/>
            </a:pPr>
            <a:r>
              <a:rPr lang="en-US" sz="2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acquisition strategy. </a:t>
            </a:r>
          </a:p>
          <a:p>
            <a:pPr lvl="1" indent="-457200">
              <a:spcBef>
                <a:spcPts val="0"/>
              </a:spcBef>
              <a:buClr>
                <a:schemeClr val="lt1"/>
              </a:buClr>
              <a:buSzPts val="1200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Midwest ROW will recommend</a:t>
            </a:r>
          </a:p>
          <a:p>
            <a:pPr marL="457200" lvl="1" indent="0">
              <a:spcBef>
                <a:spcPts val="0"/>
              </a:spcBef>
              <a:buClr>
                <a:schemeClr val="lt1"/>
              </a:buClr>
              <a:buSzPts val="1200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Just Compensation amounts that will</a:t>
            </a:r>
          </a:p>
          <a:p>
            <a:pPr marL="457200" lvl="1" indent="0">
              <a:spcBef>
                <a:spcPts val="0"/>
              </a:spcBef>
              <a:buClr>
                <a:schemeClr val="lt1"/>
              </a:buClr>
              <a:buSzPts val="1200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be offered to Sellers. 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200"/>
              <a:buNone/>
            </a:pPr>
            <a:endParaRPr lang="en-US" sz="24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457200">
              <a:spcBef>
                <a:spcPts val="0"/>
              </a:spcBef>
              <a:buClr>
                <a:schemeClr val="lt1"/>
              </a:buClr>
              <a:buSzPts val="1200"/>
            </a:pPr>
            <a:r>
              <a:rPr lang="en-US" sz="2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LVBP II Phase I –</a:t>
            </a:r>
          </a:p>
          <a:p>
            <a:pPr lvl="1" indent="-457200">
              <a:spcBef>
                <a:spcPts val="0"/>
              </a:spcBef>
              <a:buClr>
                <a:schemeClr val="lt1"/>
              </a:buClr>
              <a:buSzPts val="1200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176 parcels</a:t>
            </a:r>
          </a:p>
          <a:p>
            <a:pPr lvl="1" indent="-457200">
              <a:spcBef>
                <a:spcPts val="0"/>
              </a:spcBef>
              <a:buClr>
                <a:schemeClr val="lt1"/>
              </a:buClr>
              <a:buSzPts val="1200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119 vacant (68%)</a:t>
            </a:r>
          </a:p>
          <a:p>
            <a:pPr lvl="1" indent="-457200">
              <a:spcBef>
                <a:spcPts val="0"/>
              </a:spcBef>
              <a:buClr>
                <a:schemeClr val="lt1"/>
              </a:buClr>
              <a:buSzPts val="1200"/>
            </a:pPr>
            <a:endParaRPr lang="en-US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457200">
              <a:spcBef>
                <a:spcPts val="0"/>
              </a:spcBef>
              <a:buClr>
                <a:schemeClr val="lt1"/>
              </a:buClr>
              <a:buSzPts val="1200"/>
            </a:pPr>
            <a:r>
              <a:rPr lang="en-US" sz="2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LVBP II Phase II – </a:t>
            </a:r>
          </a:p>
          <a:p>
            <a:pPr lvl="1" indent="-457200">
              <a:spcBef>
                <a:spcPts val="0"/>
              </a:spcBef>
              <a:buClr>
                <a:schemeClr val="lt1"/>
              </a:buClr>
              <a:buSzPts val="1200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147 parcels</a:t>
            </a:r>
          </a:p>
          <a:p>
            <a:pPr lvl="1" indent="-457200">
              <a:spcBef>
                <a:spcPts val="0"/>
              </a:spcBef>
              <a:buClr>
                <a:schemeClr val="lt1"/>
              </a:buClr>
              <a:buSzPts val="1200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68 vacant (46%)</a:t>
            </a:r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050F11DC-74DB-DFBB-4A61-6ADB8A3D75F5}"/>
              </a:ext>
            </a:extLst>
          </p:cNvPr>
          <p:cNvCxnSpPr/>
          <p:nvPr/>
        </p:nvCxnSpPr>
        <p:spPr>
          <a:xfrm>
            <a:off x="6164077" y="3216646"/>
            <a:ext cx="914400" cy="9144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99CF95AD-FC92-EABB-9300-2A54C0DD2172}"/>
              </a:ext>
            </a:extLst>
          </p:cNvPr>
          <p:cNvGrpSpPr/>
          <p:nvPr/>
        </p:nvGrpSpPr>
        <p:grpSpPr>
          <a:xfrm>
            <a:off x="5784865" y="2170207"/>
            <a:ext cx="5870928" cy="4067617"/>
            <a:chOff x="5784865" y="2170207"/>
            <a:chExt cx="5870928" cy="4067617"/>
          </a:xfrm>
        </p:grpSpPr>
        <p:pic>
          <p:nvPicPr>
            <p:cNvPr id="2" name="Picture 1" descr="A map of a multi-colored area&#10;&#10;Description automatically generated">
              <a:extLst>
                <a:ext uri="{FF2B5EF4-FFF2-40B4-BE49-F238E27FC236}">
                  <a16:creationId xmlns:a16="http://schemas.microsoft.com/office/drawing/2014/main" id="{06D91CA2-1C71-1F93-58A4-695D5235B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898"/>
            <a:stretch/>
          </p:blipFill>
          <p:spPr>
            <a:xfrm>
              <a:off x="5784865" y="2170207"/>
              <a:ext cx="5870928" cy="4067617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E8A9B0D-2BA9-7967-559B-DE981D7E02A1}"/>
                </a:ext>
              </a:extLst>
            </p:cNvPr>
            <p:cNvSpPr/>
            <p:nvPr/>
          </p:nvSpPr>
          <p:spPr>
            <a:xfrm>
              <a:off x="6150152" y="3165588"/>
              <a:ext cx="1438904" cy="1230030"/>
            </a:xfrm>
            <a:custGeom>
              <a:avLst/>
              <a:gdLst>
                <a:gd name="connsiteX0" fmla="*/ 139249 w 1438904"/>
                <a:gd name="connsiteY0" fmla="*/ 937608 h 1230030"/>
                <a:gd name="connsiteX1" fmla="*/ 106758 w 1438904"/>
                <a:gd name="connsiteY1" fmla="*/ 575561 h 1230030"/>
                <a:gd name="connsiteX2" fmla="*/ 222798 w 1438904"/>
                <a:gd name="connsiteY2" fmla="*/ 589486 h 1230030"/>
                <a:gd name="connsiteX3" fmla="*/ 218157 w 1438904"/>
                <a:gd name="connsiteY3" fmla="*/ 450237 h 1230030"/>
                <a:gd name="connsiteX4" fmla="*/ 88191 w 1438904"/>
                <a:gd name="connsiteY4" fmla="*/ 468804 h 1230030"/>
                <a:gd name="connsiteX5" fmla="*/ 83550 w 1438904"/>
                <a:gd name="connsiteY5" fmla="*/ 106757 h 1230030"/>
                <a:gd name="connsiteX6" fmla="*/ 0 w 1438904"/>
                <a:gd name="connsiteY6" fmla="*/ 106757 h 1230030"/>
                <a:gd name="connsiteX7" fmla="*/ 0 w 1438904"/>
                <a:gd name="connsiteY7" fmla="*/ 51058 h 1230030"/>
                <a:gd name="connsiteX8" fmla="*/ 1406412 w 1438904"/>
                <a:gd name="connsiteY8" fmla="*/ 0 h 1230030"/>
                <a:gd name="connsiteX9" fmla="*/ 1438904 w 1438904"/>
                <a:gd name="connsiteY9" fmla="*/ 1035082 h 1230030"/>
                <a:gd name="connsiteX10" fmla="*/ 1308938 w 1438904"/>
                <a:gd name="connsiteY10" fmla="*/ 1039724 h 1230030"/>
                <a:gd name="connsiteX11" fmla="*/ 1308938 w 1438904"/>
                <a:gd name="connsiteY11" fmla="*/ 1137198 h 1230030"/>
                <a:gd name="connsiteX12" fmla="*/ 1141840 w 1438904"/>
                <a:gd name="connsiteY12" fmla="*/ 1155764 h 1230030"/>
                <a:gd name="connsiteX13" fmla="*/ 1132557 w 1438904"/>
                <a:gd name="connsiteY13" fmla="*/ 1035082 h 1230030"/>
                <a:gd name="connsiteX14" fmla="*/ 1021158 w 1438904"/>
                <a:gd name="connsiteY14" fmla="*/ 1039724 h 1230030"/>
                <a:gd name="connsiteX15" fmla="*/ 1011874 w 1438904"/>
                <a:gd name="connsiteY15" fmla="*/ 1132556 h 1230030"/>
                <a:gd name="connsiteX16" fmla="*/ 840134 w 1438904"/>
                <a:gd name="connsiteY16" fmla="*/ 1155764 h 1230030"/>
                <a:gd name="connsiteX17" fmla="*/ 830851 w 1438904"/>
                <a:gd name="connsiteY17" fmla="*/ 1100065 h 1230030"/>
                <a:gd name="connsiteX18" fmla="*/ 728735 w 1438904"/>
                <a:gd name="connsiteY18" fmla="*/ 1109348 h 1230030"/>
                <a:gd name="connsiteX19" fmla="*/ 733377 w 1438904"/>
                <a:gd name="connsiteY19" fmla="*/ 1206822 h 1230030"/>
                <a:gd name="connsiteX20" fmla="*/ 561637 w 1438904"/>
                <a:gd name="connsiteY20" fmla="*/ 1230030 h 1230030"/>
                <a:gd name="connsiteX21" fmla="*/ 543070 w 1438904"/>
                <a:gd name="connsiteY21" fmla="*/ 1178972 h 1230030"/>
                <a:gd name="connsiteX22" fmla="*/ 246006 w 1438904"/>
                <a:gd name="connsiteY22" fmla="*/ 1197539 h 1230030"/>
                <a:gd name="connsiteX23" fmla="*/ 241365 w 1438904"/>
                <a:gd name="connsiteY23" fmla="*/ 970099 h 1230030"/>
                <a:gd name="connsiteX24" fmla="*/ 139249 w 1438904"/>
                <a:gd name="connsiteY24" fmla="*/ 937608 h 123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38904" h="1230030">
                  <a:moveTo>
                    <a:pt x="139249" y="937608"/>
                  </a:moveTo>
                  <a:lnTo>
                    <a:pt x="106758" y="575561"/>
                  </a:lnTo>
                  <a:lnTo>
                    <a:pt x="222798" y="589486"/>
                  </a:lnTo>
                  <a:lnTo>
                    <a:pt x="218157" y="450237"/>
                  </a:lnTo>
                  <a:lnTo>
                    <a:pt x="88191" y="468804"/>
                  </a:lnTo>
                  <a:lnTo>
                    <a:pt x="83550" y="106757"/>
                  </a:lnTo>
                  <a:lnTo>
                    <a:pt x="0" y="106757"/>
                  </a:lnTo>
                  <a:lnTo>
                    <a:pt x="0" y="51058"/>
                  </a:lnTo>
                  <a:lnTo>
                    <a:pt x="1406412" y="0"/>
                  </a:lnTo>
                  <a:lnTo>
                    <a:pt x="1438904" y="1035082"/>
                  </a:lnTo>
                  <a:lnTo>
                    <a:pt x="1308938" y="1039724"/>
                  </a:lnTo>
                  <a:lnTo>
                    <a:pt x="1308938" y="1137198"/>
                  </a:lnTo>
                  <a:lnTo>
                    <a:pt x="1141840" y="1155764"/>
                  </a:lnTo>
                  <a:lnTo>
                    <a:pt x="1132557" y="1035082"/>
                  </a:lnTo>
                  <a:lnTo>
                    <a:pt x="1021158" y="1039724"/>
                  </a:lnTo>
                  <a:lnTo>
                    <a:pt x="1011874" y="1132556"/>
                  </a:lnTo>
                  <a:lnTo>
                    <a:pt x="840134" y="1155764"/>
                  </a:lnTo>
                  <a:lnTo>
                    <a:pt x="830851" y="1100065"/>
                  </a:lnTo>
                  <a:lnTo>
                    <a:pt x="728735" y="1109348"/>
                  </a:lnTo>
                  <a:lnTo>
                    <a:pt x="733377" y="1206822"/>
                  </a:lnTo>
                  <a:lnTo>
                    <a:pt x="561637" y="1230030"/>
                  </a:lnTo>
                  <a:lnTo>
                    <a:pt x="543070" y="1178972"/>
                  </a:lnTo>
                  <a:lnTo>
                    <a:pt x="246006" y="1197539"/>
                  </a:lnTo>
                  <a:lnTo>
                    <a:pt x="241365" y="970099"/>
                  </a:lnTo>
                  <a:lnTo>
                    <a:pt x="139249" y="937608"/>
                  </a:lnTo>
                  <a:close/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5F55965-E505-14CE-EC3C-654382B541C9}"/>
                </a:ext>
              </a:extLst>
            </p:cNvPr>
            <p:cNvSpPr/>
            <p:nvPr/>
          </p:nvSpPr>
          <p:spPr>
            <a:xfrm>
              <a:off x="9079017" y="4330636"/>
              <a:ext cx="2404362" cy="724093"/>
            </a:xfrm>
            <a:custGeom>
              <a:avLst/>
              <a:gdLst>
                <a:gd name="connsiteX0" fmla="*/ 0 w 2404362"/>
                <a:gd name="connsiteY0" fmla="*/ 139248 h 724093"/>
                <a:gd name="connsiteX1" fmla="*/ 18567 w 2404362"/>
                <a:gd name="connsiteY1" fmla="*/ 515220 h 724093"/>
                <a:gd name="connsiteX2" fmla="*/ 1424979 w 2404362"/>
                <a:gd name="connsiteY2" fmla="*/ 468804 h 724093"/>
                <a:gd name="connsiteX3" fmla="*/ 1462112 w 2404362"/>
                <a:gd name="connsiteY3" fmla="*/ 724093 h 724093"/>
                <a:gd name="connsiteX4" fmla="*/ 2404362 w 2404362"/>
                <a:gd name="connsiteY4" fmla="*/ 645185 h 724093"/>
                <a:gd name="connsiteX5" fmla="*/ 2362587 w 2404362"/>
                <a:gd name="connsiteY5" fmla="*/ 0 h 724093"/>
                <a:gd name="connsiteX6" fmla="*/ 1940199 w 2404362"/>
                <a:gd name="connsiteY6" fmla="*/ 41774 h 724093"/>
                <a:gd name="connsiteX7" fmla="*/ 1944841 w 2404362"/>
                <a:gd name="connsiteY7" fmla="*/ 250647 h 724093"/>
                <a:gd name="connsiteX8" fmla="*/ 1777742 w 2404362"/>
                <a:gd name="connsiteY8" fmla="*/ 255289 h 724093"/>
                <a:gd name="connsiteX9" fmla="*/ 1782384 w 2404362"/>
                <a:gd name="connsiteY9" fmla="*/ 51057 h 724093"/>
                <a:gd name="connsiteX10" fmla="*/ 1346071 w 2404362"/>
                <a:gd name="connsiteY10" fmla="*/ 60341 h 724093"/>
                <a:gd name="connsiteX11" fmla="*/ 1332146 w 2404362"/>
                <a:gd name="connsiteY11" fmla="*/ 116040 h 724093"/>
                <a:gd name="connsiteX12" fmla="*/ 1039724 w 2404362"/>
                <a:gd name="connsiteY12" fmla="*/ 139248 h 724093"/>
                <a:gd name="connsiteX13" fmla="*/ 1039724 w 2404362"/>
                <a:gd name="connsiteY13" fmla="*/ 264572 h 724093"/>
                <a:gd name="connsiteX14" fmla="*/ 928325 w 2404362"/>
                <a:gd name="connsiteY14" fmla="*/ 273855 h 724093"/>
                <a:gd name="connsiteX15" fmla="*/ 919042 w 2404362"/>
                <a:gd name="connsiteY15" fmla="*/ 329555 h 724093"/>
                <a:gd name="connsiteX16" fmla="*/ 728735 w 2404362"/>
                <a:gd name="connsiteY16" fmla="*/ 343480 h 724093"/>
                <a:gd name="connsiteX17" fmla="*/ 724094 w 2404362"/>
                <a:gd name="connsiteY17" fmla="*/ 157815 h 724093"/>
                <a:gd name="connsiteX18" fmla="*/ 399180 w 2404362"/>
                <a:gd name="connsiteY18" fmla="*/ 153173 h 724093"/>
                <a:gd name="connsiteX19" fmla="*/ 380613 w 2404362"/>
                <a:gd name="connsiteY19" fmla="*/ 125323 h 724093"/>
                <a:gd name="connsiteX20" fmla="*/ 287781 w 2404362"/>
                <a:gd name="connsiteY20" fmla="*/ 139248 h 724093"/>
                <a:gd name="connsiteX21" fmla="*/ 273856 w 2404362"/>
                <a:gd name="connsiteY21" fmla="*/ 190306 h 724093"/>
                <a:gd name="connsiteX22" fmla="*/ 139249 w 2404362"/>
                <a:gd name="connsiteY22" fmla="*/ 199589 h 724093"/>
                <a:gd name="connsiteX23" fmla="*/ 111399 w 2404362"/>
                <a:gd name="connsiteY23" fmla="*/ 148532 h 724093"/>
                <a:gd name="connsiteX24" fmla="*/ 0 w 2404362"/>
                <a:gd name="connsiteY24" fmla="*/ 139248 h 72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4362" h="724093">
                  <a:moveTo>
                    <a:pt x="0" y="139248"/>
                  </a:moveTo>
                  <a:lnTo>
                    <a:pt x="18567" y="515220"/>
                  </a:lnTo>
                  <a:lnTo>
                    <a:pt x="1424979" y="468804"/>
                  </a:lnTo>
                  <a:lnTo>
                    <a:pt x="1462112" y="724093"/>
                  </a:lnTo>
                  <a:lnTo>
                    <a:pt x="2404362" y="645185"/>
                  </a:lnTo>
                  <a:lnTo>
                    <a:pt x="2362587" y="0"/>
                  </a:lnTo>
                  <a:lnTo>
                    <a:pt x="1940199" y="41774"/>
                  </a:lnTo>
                  <a:lnTo>
                    <a:pt x="1944841" y="250647"/>
                  </a:lnTo>
                  <a:lnTo>
                    <a:pt x="1777742" y="255289"/>
                  </a:lnTo>
                  <a:lnTo>
                    <a:pt x="1782384" y="51057"/>
                  </a:lnTo>
                  <a:lnTo>
                    <a:pt x="1346071" y="60341"/>
                  </a:lnTo>
                  <a:lnTo>
                    <a:pt x="1332146" y="116040"/>
                  </a:lnTo>
                  <a:lnTo>
                    <a:pt x="1039724" y="139248"/>
                  </a:lnTo>
                  <a:lnTo>
                    <a:pt x="1039724" y="264572"/>
                  </a:lnTo>
                  <a:lnTo>
                    <a:pt x="928325" y="273855"/>
                  </a:lnTo>
                  <a:lnTo>
                    <a:pt x="919042" y="329555"/>
                  </a:lnTo>
                  <a:lnTo>
                    <a:pt x="728735" y="343480"/>
                  </a:lnTo>
                  <a:lnTo>
                    <a:pt x="724094" y="157815"/>
                  </a:lnTo>
                  <a:lnTo>
                    <a:pt x="399180" y="153173"/>
                  </a:lnTo>
                  <a:lnTo>
                    <a:pt x="380613" y="125323"/>
                  </a:lnTo>
                  <a:lnTo>
                    <a:pt x="287781" y="139248"/>
                  </a:lnTo>
                  <a:lnTo>
                    <a:pt x="273856" y="190306"/>
                  </a:lnTo>
                  <a:lnTo>
                    <a:pt x="139249" y="199589"/>
                  </a:lnTo>
                  <a:lnTo>
                    <a:pt x="111399" y="148532"/>
                  </a:lnTo>
                  <a:lnTo>
                    <a:pt x="0" y="139248"/>
                  </a:lnTo>
                  <a:close/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5625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/>
          <p:nvPr/>
        </p:nvSpPr>
        <p:spPr>
          <a:xfrm>
            <a:off x="0" y="-56150"/>
            <a:ext cx="12194700" cy="174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MEDIA RESPONSE</a:t>
            </a:r>
            <a:endParaRPr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98" name="Google Shape;198;p13" descr="A black and white striped objec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57440" r="52809"/>
          <a:stretch/>
        </p:blipFill>
        <p:spPr>
          <a:xfrm rot="2467605">
            <a:off x="7367967" y="-2527687"/>
            <a:ext cx="6273028" cy="52749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44;p7">
            <a:extLst>
              <a:ext uri="{FF2B5EF4-FFF2-40B4-BE49-F238E27FC236}">
                <a16:creationId xmlns:a16="http://schemas.microsoft.com/office/drawing/2014/main" id="{B486E5DC-EBC2-947F-6089-77E4E7D58E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5816" y="1681637"/>
            <a:ext cx="10035958" cy="4338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lt1"/>
              </a:buClr>
              <a:buSzPts val="1200"/>
              <a:buNone/>
            </a:pPr>
            <a:r>
              <a:rPr lang="en-US" sz="2400" b="1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Community Engagement</a:t>
            </a:r>
            <a:r>
              <a:rPr lang="en-US" sz="2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n-US" sz="2400" b="1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+ Site Acquisition </a:t>
            </a:r>
            <a:endParaRPr lang="en-US" b="1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1" indent="-457200">
              <a:spcBef>
                <a:spcPts val="0"/>
              </a:spcBef>
              <a:buClr>
                <a:schemeClr val="lt1"/>
              </a:buClr>
              <a:buSzPts val="1200"/>
            </a:pPr>
            <a:r>
              <a:rPr lang="en-US" sz="20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Plan was not meant to be public at this early stage.</a:t>
            </a:r>
          </a:p>
          <a:p>
            <a:pPr marL="457200" lvl="1" indent="0">
              <a:spcBef>
                <a:spcPts val="0"/>
              </a:spcBef>
              <a:buClr>
                <a:schemeClr val="lt1"/>
              </a:buClr>
              <a:buSzPts val="1200"/>
              <a:buNone/>
            </a:pPr>
            <a:endParaRPr lang="en-US" sz="20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1" indent="-457200">
              <a:spcBef>
                <a:spcPts val="0"/>
              </a:spcBef>
              <a:buClr>
                <a:schemeClr val="lt1"/>
              </a:buClr>
              <a:buSzPts val="1200"/>
            </a:pPr>
            <a:r>
              <a:rPr lang="en-US" sz="20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We were just awarded the grant in January. </a:t>
            </a:r>
          </a:p>
          <a:p>
            <a:pPr marL="457200" lvl="1" indent="0">
              <a:spcBef>
                <a:spcPts val="0"/>
              </a:spcBef>
              <a:buClr>
                <a:schemeClr val="lt1"/>
              </a:buClr>
              <a:buSzPts val="1200"/>
              <a:buNone/>
            </a:pPr>
            <a:endParaRPr lang="en-US" sz="20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1" indent="-457200">
              <a:spcBef>
                <a:spcPts val="0"/>
              </a:spcBef>
              <a:buClr>
                <a:schemeClr val="lt1"/>
              </a:buClr>
              <a:buSzPts val="1200"/>
            </a:pPr>
            <a:r>
              <a:rPr lang="en-US" sz="20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There would have been no project without the grant award. </a:t>
            </a:r>
          </a:p>
          <a:p>
            <a:pPr marL="457200" lvl="1" indent="0">
              <a:spcBef>
                <a:spcPts val="0"/>
              </a:spcBef>
              <a:buClr>
                <a:schemeClr val="lt1"/>
              </a:buClr>
              <a:buSzPts val="1200"/>
              <a:buNone/>
            </a:pPr>
            <a:endParaRPr lang="en-US" sz="20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1" indent="-457200">
              <a:spcBef>
                <a:spcPts val="0"/>
              </a:spcBef>
              <a:buClr>
                <a:schemeClr val="lt1"/>
              </a:buClr>
              <a:buSzPts val="1200"/>
            </a:pPr>
            <a:r>
              <a:rPr lang="en-US" sz="20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The general concept for the business park has existed over 10 years. The legislation was based on this existing concept. </a:t>
            </a:r>
          </a:p>
          <a:p>
            <a:pPr marL="457200" lvl="1" indent="0">
              <a:spcBef>
                <a:spcPts val="0"/>
              </a:spcBef>
              <a:buClr>
                <a:schemeClr val="lt1"/>
              </a:buClr>
              <a:buSzPts val="1200"/>
              <a:buNone/>
            </a:pPr>
            <a:endParaRPr lang="en-US" sz="20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1" indent="-457200">
              <a:spcBef>
                <a:spcPts val="0"/>
              </a:spcBef>
              <a:buClr>
                <a:schemeClr val="lt1"/>
              </a:buClr>
              <a:buSzPts val="1200"/>
            </a:pPr>
            <a:r>
              <a:rPr lang="en-US" sz="20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The legislation specified a location within 2-miles of the airport. </a:t>
            </a:r>
          </a:p>
          <a:p>
            <a:pPr lvl="1" indent="-457200">
              <a:spcBef>
                <a:spcPts val="0"/>
              </a:spcBef>
              <a:buClr>
                <a:schemeClr val="lt1"/>
              </a:buClr>
              <a:buSzPts val="1200"/>
            </a:pPr>
            <a:endParaRPr lang="en-US" sz="20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1" indent="-457200">
              <a:spcBef>
                <a:spcPts val="0"/>
              </a:spcBef>
              <a:buClr>
                <a:schemeClr val="lt1"/>
              </a:buClr>
              <a:buSzPts val="1200"/>
            </a:pPr>
            <a:r>
              <a:rPr lang="en-US" sz="20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The goal is to acquire property on a 100% voluntary basis. </a:t>
            </a:r>
          </a:p>
          <a:p>
            <a:pPr lvl="1" indent="-457200">
              <a:spcBef>
                <a:spcPts val="0"/>
              </a:spcBef>
              <a:buClr>
                <a:schemeClr val="lt1"/>
              </a:buClr>
              <a:buSzPts val="1200"/>
            </a:pPr>
            <a:endParaRPr lang="en-US" sz="20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1" indent="-457200">
              <a:spcBef>
                <a:spcPts val="0"/>
              </a:spcBef>
              <a:buClr>
                <a:schemeClr val="lt1"/>
              </a:buClr>
              <a:buSzPts val="1200"/>
            </a:pPr>
            <a:r>
              <a:rPr lang="en-US" sz="20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We will continue to further engage the community to incorporate feedback into the plan. This development is being created for the community. </a:t>
            </a:r>
          </a:p>
          <a:p>
            <a:pPr marL="457200" lvl="1" indent="0">
              <a:spcBef>
                <a:spcPts val="0"/>
              </a:spcBef>
              <a:buClr>
                <a:schemeClr val="lt1"/>
              </a:buClr>
              <a:buSzPts val="1200"/>
              <a:buNone/>
            </a:pPr>
            <a:endParaRPr lang="en-US" sz="20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200"/>
              <a:buNone/>
            </a:pPr>
            <a:endParaRPr lang="en-US" sz="24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200"/>
              <a:buNone/>
            </a:pPr>
            <a:endParaRPr lang="en-US" sz="24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797269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"/>
          <p:cNvSpPr/>
          <p:nvPr/>
        </p:nvSpPr>
        <p:spPr>
          <a:xfrm>
            <a:off x="0" y="-56150"/>
            <a:ext cx="12192000" cy="174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" name="Google Shape;20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COST ESTIMATES</a:t>
            </a:r>
            <a:endParaRPr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09" name="Google Shape;209;p14" descr="A black and white striped objec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57440" r="52809"/>
          <a:stretch/>
        </p:blipFill>
        <p:spPr>
          <a:xfrm rot="2467605">
            <a:off x="7266603" y="-2522570"/>
            <a:ext cx="6273028" cy="527497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4"/>
          <p:cNvSpPr txBox="1">
            <a:spLocks noGrp="1"/>
          </p:cNvSpPr>
          <p:nvPr>
            <p:ph type="body" idx="1"/>
          </p:nvPr>
        </p:nvSpPr>
        <p:spPr>
          <a:xfrm>
            <a:off x="7013717" y="2097097"/>
            <a:ext cx="4943764" cy="399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b="1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Lake View Business Park I (aka Enterprise)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lang="en-US" b="1" dirty="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b="1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Total: $61,627,100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endParaRPr dirty="0"/>
          </a:p>
        </p:txBody>
      </p:sp>
      <p:sp>
        <p:nvSpPr>
          <p:cNvPr id="211" name="Google Shape;211;p14"/>
          <p:cNvSpPr txBox="1"/>
          <p:nvPr/>
        </p:nvSpPr>
        <p:spPr>
          <a:xfrm>
            <a:off x="631812" y="2059414"/>
            <a:ext cx="5880348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Lake View Business Park II (aka Airport Business Park)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Phase I: $70,816,430</a:t>
            </a:r>
            <a:endParaRPr dirty="0"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Phase II: $66,923,735</a:t>
            </a:r>
            <a:endParaRPr dirty="0"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LVBP II Combined Total: $137.7 M</a:t>
            </a:r>
            <a:endParaRPr sz="28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7D2B3A-2A38-020A-717E-FACD469D95C1}"/>
              </a:ext>
            </a:extLst>
          </p:cNvPr>
          <p:cNvCxnSpPr/>
          <p:nvPr/>
        </p:nvCxnSpPr>
        <p:spPr>
          <a:xfrm>
            <a:off x="6762938" y="2043436"/>
            <a:ext cx="0" cy="4242307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35" y="425450"/>
            <a:ext cx="12165929" cy="600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5"/>
          <p:cNvSpPr/>
          <p:nvPr/>
        </p:nvSpPr>
        <p:spPr>
          <a:xfrm>
            <a:off x="323850" y="6153150"/>
            <a:ext cx="8194690" cy="5333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7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A3838"/>
                </a:solidFill>
                <a:latin typeface="Roboto"/>
                <a:ea typeface="Roboto"/>
                <a:cs typeface="Roboto"/>
                <a:sym typeface="Roboto"/>
              </a:rPr>
              <a:t>LVBP I (LOOKING SOUTH DOWN N. 16</a:t>
            </a:r>
            <a:r>
              <a:rPr lang="en-US" sz="1800" baseline="30000">
                <a:solidFill>
                  <a:srgbClr val="3A3838"/>
                </a:solidFill>
                <a:latin typeface="Roboto"/>
                <a:ea typeface="Roboto"/>
                <a:cs typeface="Roboto"/>
                <a:sym typeface="Roboto"/>
              </a:rPr>
              <a:t>TH</a:t>
            </a:r>
            <a:r>
              <a:rPr lang="en-US" sz="1800">
                <a:solidFill>
                  <a:srgbClr val="3A3838"/>
                </a:solidFill>
                <a:latin typeface="Roboto"/>
                <a:ea typeface="Roboto"/>
                <a:cs typeface="Roboto"/>
                <a:sym typeface="Roboto"/>
              </a:rPr>
              <a:t> STREET)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/>
          <p:nvPr/>
        </p:nvSpPr>
        <p:spPr>
          <a:xfrm>
            <a:off x="-100" y="-56150"/>
            <a:ext cx="12192000" cy="174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PROJECT BACKGROUND</a:t>
            </a:r>
            <a:endParaRPr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5" name="Google Shape;125;p5"/>
          <p:cNvSpPr txBox="1">
            <a:spLocks noGrp="1"/>
          </p:cNvSpPr>
          <p:nvPr>
            <p:ph type="body" idx="1"/>
          </p:nvPr>
        </p:nvSpPr>
        <p:spPr>
          <a:xfrm>
            <a:off x="838200" y="2225675"/>
            <a:ext cx="10515600" cy="399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Funds available via LB1024 by State Sen. Wayne &amp; McKinney.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-US" sz="28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Authorized use of Coronavirus State and Local Fiscal Recovery Fund (SLFRF).</a:t>
            </a:r>
            <a:endParaRPr sz="2800" dirty="0"/>
          </a:p>
          <a:p>
            <a:pPr marL="685800" lvl="1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-US" sz="28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Total LB 1024 grant award $60 million.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-US" sz="28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Additional $30 Million authorized under LB 531 in 2023. 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-US" sz="28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$90 Million total in available funding.</a:t>
            </a:r>
            <a:endParaRPr sz="28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Master Plan developed in 2023.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-US" sz="28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Utilized work from 2021 update to 2011 Site Development Study.</a:t>
            </a:r>
            <a:endParaRPr sz="2800" dirty="0"/>
          </a:p>
        </p:txBody>
      </p:sp>
      <p:pic>
        <p:nvPicPr>
          <p:cNvPr id="126" name="Google Shape;126;p5" descr="A black and white striped objec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57440" r="52809"/>
          <a:stretch/>
        </p:blipFill>
        <p:spPr>
          <a:xfrm rot="2467605">
            <a:off x="7367967" y="-2536729"/>
            <a:ext cx="6273028" cy="5274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7" descr="A black and white striped objec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57440" r="52809"/>
          <a:stretch/>
        </p:blipFill>
        <p:spPr>
          <a:xfrm rot="2467605">
            <a:off x="7640342" y="-3179916"/>
            <a:ext cx="6273028" cy="527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7"/>
          <p:cNvPicPr preferRelativeResize="0"/>
          <p:nvPr/>
        </p:nvPicPr>
        <p:blipFill>
          <a:blip r:embed="rId4"/>
          <a:srcRect/>
          <a:stretch/>
        </p:blipFill>
        <p:spPr>
          <a:xfrm>
            <a:off x="604982" y="418546"/>
            <a:ext cx="10982035" cy="617739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7"/>
          <p:cNvSpPr/>
          <p:nvPr/>
        </p:nvSpPr>
        <p:spPr>
          <a:xfrm>
            <a:off x="323850" y="6153150"/>
            <a:ext cx="8194690" cy="5333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7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A3838"/>
                </a:solidFill>
                <a:latin typeface="Roboto"/>
                <a:ea typeface="Roboto"/>
                <a:cs typeface="Roboto"/>
                <a:sym typeface="Roboto"/>
              </a:rPr>
              <a:t>LVBP I (MAJOR INDUSTRIAL COLLECTOR ROAD)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6" descr="A black and white striped objec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57440" r="52809"/>
          <a:stretch/>
        </p:blipFill>
        <p:spPr>
          <a:xfrm rot="2467605">
            <a:off x="7640342" y="-3179916"/>
            <a:ext cx="6273028" cy="527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6"/>
          <p:cNvPicPr preferRelativeResize="0"/>
          <p:nvPr/>
        </p:nvPicPr>
        <p:blipFill rotWithShape="1">
          <a:blip r:embed="rId4"/>
          <a:srcRect t="13584" r="22698" b="13434"/>
          <a:stretch/>
        </p:blipFill>
        <p:spPr>
          <a:xfrm>
            <a:off x="487180" y="292308"/>
            <a:ext cx="11227633" cy="623590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6"/>
          <p:cNvSpPr/>
          <p:nvPr/>
        </p:nvSpPr>
        <p:spPr>
          <a:xfrm>
            <a:off x="323850" y="6153150"/>
            <a:ext cx="8194690" cy="5333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7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A3838"/>
                </a:solidFill>
                <a:latin typeface="Roboto"/>
                <a:ea typeface="Roboto"/>
                <a:cs typeface="Roboto"/>
                <a:sym typeface="Roboto"/>
              </a:rPr>
              <a:t>LVBP I (STREET VIEW ON N. 16</a:t>
            </a:r>
            <a:r>
              <a:rPr lang="en-US" sz="1800" baseline="30000">
                <a:solidFill>
                  <a:srgbClr val="3A3838"/>
                </a:solidFill>
                <a:latin typeface="Roboto"/>
                <a:ea typeface="Roboto"/>
                <a:cs typeface="Roboto"/>
                <a:sym typeface="Roboto"/>
              </a:rPr>
              <a:t>TH</a:t>
            </a:r>
            <a:r>
              <a:rPr lang="en-US" sz="1800">
                <a:solidFill>
                  <a:srgbClr val="3A3838"/>
                </a:solidFill>
                <a:latin typeface="Roboto"/>
                <a:ea typeface="Roboto"/>
                <a:cs typeface="Roboto"/>
                <a:sym typeface="Roboto"/>
              </a:rPr>
              <a:t> STREET)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8" descr="A map of a cit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5450"/>
            <a:ext cx="12192000" cy="600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8"/>
          <p:cNvSpPr/>
          <p:nvPr/>
        </p:nvSpPr>
        <p:spPr>
          <a:xfrm>
            <a:off x="323850" y="6153150"/>
            <a:ext cx="8194690" cy="5333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7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A3838"/>
                </a:solidFill>
                <a:latin typeface="Roboto"/>
                <a:ea typeface="Roboto"/>
                <a:cs typeface="Roboto"/>
                <a:sym typeface="Roboto"/>
              </a:rPr>
              <a:t>LVBP II (LOOKING WEST DOWN FORT STREET)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0"/>
          <p:cNvPicPr preferRelativeResize="0"/>
          <p:nvPr/>
        </p:nvPicPr>
        <p:blipFill>
          <a:blip r:embed="rId3"/>
          <a:srcRect/>
          <a:stretch/>
        </p:blipFill>
        <p:spPr>
          <a:xfrm>
            <a:off x="673265" y="319272"/>
            <a:ext cx="10845470" cy="610057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0"/>
          <p:cNvSpPr/>
          <p:nvPr/>
        </p:nvSpPr>
        <p:spPr>
          <a:xfrm>
            <a:off x="323849" y="6153150"/>
            <a:ext cx="9152659" cy="5333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7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3A3838"/>
                </a:solidFill>
                <a:latin typeface="Roboto"/>
                <a:ea typeface="Roboto"/>
                <a:cs typeface="Roboto"/>
                <a:sym typeface="Roboto"/>
              </a:rPr>
              <a:t>LVBP II – TRAFFIC CIRCLE, COMMERCIAL CORRIDOR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0" y="-56150"/>
            <a:ext cx="12192000" cy="1746900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0148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04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PROJECT TEAM</a:t>
            </a:r>
            <a:endParaRPr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09" name="Google Shape;109;p3" descr="A black and white striped objec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57440" r="52809"/>
          <a:stretch/>
        </p:blipFill>
        <p:spPr>
          <a:xfrm rot="2467605">
            <a:off x="6558342" y="-2129330"/>
            <a:ext cx="6273028" cy="527497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/>
          <p:nvPr/>
        </p:nvSpPr>
        <p:spPr>
          <a:xfrm>
            <a:off x="7416575" y="1690688"/>
            <a:ext cx="4759311" cy="51673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" name="Google Shape;105;p3" descr="A close-up of a logo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094026" y="3636628"/>
            <a:ext cx="3404409" cy="129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 descr="A black and grey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40259" y="5289093"/>
            <a:ext cx="3111942" cy="967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 descr="A black background with white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47970" y="2242159"/>
            <a:ext cx="4096522" cy="9792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7;p4">
            <a:extLst>
              <a:ext uri="{FF2B5EF4-FFF2-40B4-BE49-F238E27FC236}">
                <a16:creationId xmlns:a16="http://schemas.microsoft.com/office/drawing/2014/main" id="{CA8D7CA4-C7AC-85F7-732E-062C7EB775EE}"/>
              </a:ext>
            </a:extLst>
          </p:cNvPr>
          <p:cNvSpPr txBox="1">
            <a:spLocks/>
          </p:cNvSpPr>
          <p:nvPr/>
        </p:nvSpPr>
        <p:spPr>
          <a:xfrm>
            <a:off x="602804" y="1630795"/>
            <a:ext cx="10515600" cy="46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spcBef>
                <a:spcPts val="2000"/>
              </a:spcBef>
              <a:buClr>
                <a:schemeClr val="lt1"/>
              </a:buClr>
              <a:buSzPct val="50000"/>
              <a:buNone/>
            </a:pPr>
            <a:r>
              <a:rPr lang="en-US" sz="2000" b="1" u="sng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Real Estate Development</a:t>
            </a:r>
          </a:p>
          <a:p>
            <a:pPr marL="0" indent="0">
              <a:spcBef>
                <a:spcPts val="2000"/>
              </a:spcBef>
              <a:buClr>
                <a:schemeClr val="lt1"/>
              </a:buClr>
              <a:buSzPct val="50000"/>
              <a:buNone/>
            </a:pPr>
            <a:r>
              <a:rPr lang="en-US" sz="20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Omaha Economic Development Corporation (OEDC)</a:t>
            </a:r>
          </a:p>
          <a:p>
            <a:pPr marL="0" indent="0">
              <a:spcBef>
                <a:spcPts val="2000"/>
              </a:spcBef>
              <a:buClr>
                <a:schemeClr val="lt1"/>
              </a:buClr>
              <a:buSzPct val="50000"/>
              <a:buNone/>
            </a:pPr>
            <a:r>
              <a:rPr lang="en-US" sz="20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and Burlington Capital have partnered to lead the project </a:t>
            </a:r>
          </a:p>
          <a:p>
            <a:pPr marL="0" indent="0">
              <a:spcBef>
                <a:spcPts val="2000"/>
              </a:spcBef>
              <a:buClr>
                <a:schemeClr val="lt1"/>
              </a:buClr>
              <a:buSzPct val="50000"/>
              <a:buNone/>
            </a:pPr>
            <a:r>
              <a:rPr lang="en-US" sz="20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and serve as the developers of the real estate. </a:t>
            </a:r>
          </a:p>
          <a:p>
            <a:pPr marL="0" indent="0">
              <a:spcBef>
                <a:spcPts val="2000"/>
              </a:spcBef>
              <a:buClr>
                <a:schemeClr val="lt1"/>
              </a:buClr>
              <a:buSzPct val="50000"/>
              <a:buNone/>
            </a:pPr>
            <a:endParaRPr lang="en-US" sz="20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indent="0">
              <a:spcBef>
                <a:spcPts val="2000"/>
              </a:spcBef>
              <a:buClr>
                <a:schemeClr val="lt1"/>
              </a:buClr>
              <a:buSzPct val="50000"/>
              <a:buNone/>
            </a:pPr>
            <a:r>
              <a:rPr lang="en-US" sz="2000" b="1" u="sng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Economic Development</a:t>
            </a:r>
          </a:p>
          <a:p>
            <a:pPr marL="0" indent="0">
              <a:spcBef>
                <a:spcPts val="2000"/>
              </a:spcBef>
              <a:buClr>
                <a:schemeClr val="lt1"/>
              </a:buClr>
              <a:buSzPct val="50000"/>
              <a:buNone/>
            </a:pPr>
            <a:r>
              <a:rPr lang="en-US" sz="20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Greater Omaha Chamber of Commerce will</a:t>
            </a:r>
          </a:p>
          <a:p>
            <a:pPr marL="0" indent="0">
              <a:spcBef>
                <a:spcPts val="2000"/>
              </a:spcBef>
              <a:buClr>
                <a:schemeClr val="lt1"/>
              </a:buClr>
              <a:buSzPct val="50000"/>
              <a:buNone/>
            </a:pPr>
            <a:r>
              <a:rPr lang="en-US" sz="20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lead efforts for business recruitment and </a:t>
            </a:r>
          </a:p>
          <a:p>
            <a:pPr marL="0" indent="0">
              <a:spcBef>
                <a:spcPts val="2000"/>
              </a:spcBef>
              <a:buClr>
                <a:schemeClr val="lt1"/>
              </a:buClr>
              <a:buSzPct val="50000"/>
              <a:buNone/>
            </a:pPr>
            <a:r>
              <a:rPr lang="en-US" sz="20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marketing.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rk with a flower bed and trees&#10;&#10;Description automatically generated with medium confidence">
            <a:extLst>
              <a:ext uri="{FF2B5EF4-FFF2-40B4-BE49-F238E27FC236}">
                <a16:creationId xmlns:a16="http://schemas.microsoft.com/office/drawing/2014/main" id="{1B543A1A-76F7-2F54-9168-6D271C8A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08" r="37972"/>
          <a:stretch/>
        </p:blipFill>
        <p:spPr>
          <a:xfrm>
            <a:off x="9601196" y="1690688"/>
            <a:ext cx="3860051" cy="5362416"/>
          </a:xfrm>
          <a:prstGeom prst="rect">
            <a:avLst/>
          </a:prstGeom>
        </p:spPr>
      </p:pic>
      <p:sp>
        <p:nvSpPr>
          <p:cNvPr id="6" name="Google Shape;103;p3">
            <a:extLst>
              <a:ext uri="{FF2B5EF4-FFF2-40B4-BE49-F238E27FC236}">
                <a16:creationId xmlns:a16="http://schemas.microsoft.com/office/drawing/2014/main" id="{D58DAD45-B92E-AA38-3829-140DF1125704}"/>
              </a:ext>
            </a:extLst>
          </p:cNvPr>
          <p:cNvSpPr/>
          <p:nvPr/>
        </p:nvSpPr>
        <p:spPr>
          <a:xfrm>
            <a:off x="0" y="-56150"/>
            <a:ext cx="12192000" cy="1746900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0148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104;p3">
            <a:extLst>
              <a:ext uri="{FF2B5EF4-FFF2-40B4-BE49-F238E27FC236}">
                <a16:creationId xmlns:a16="http://schemas.microsoft.com/office/drawing/2014/main" id="{461AC760-3444-B332-2836-A23CC6A0BE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BUSINESS RECRUITMENT</a:t>
            </a:r>
            <a:endParaRPr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8" name="Google Shape;109;p3" descr="A black and white striped object&#10;&#10;Description automatically generated with medium confidence">
            <a:extLst>
              <a:ext uri="{FF2B5EF4-FFF2-40B4-BE49-F238E27FC236}">
                <a16:creationId xmlns:a16="http://schemas.microsoft.com/office/drawing/2014/main" id="{ADF48A09-2729-4D17-81CA-B5B6A99428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7440" r="52809"/>
          <a:stretch/>
        </p:blipFill>
        <p:spPr>
          <a:xfrm rot="2467605">
            <a:off x="6558342" y="-2537709"/>
            <a:ext cx="6273028" cy="52749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17;p4">
            <a:extLst>
              <a:ext uri="{FF2B5EF4-FFF2-40B4-BE49-F238E27FC236}">
                <a16:creationId xmlns:a16="http://schemas.microsoft.com/office/drawing/2014/main" id="{EA917A2F-0335-F510-3559-95087CA5A8FE}"/>
              </a:ext>
            </a:extLst>
          </p:cNvPr>
          <p:cNvSpPr txBox="1">
            <a:spLocks/>
          </p:cNvSpPr>
          <p:nvPr/>
        </p:nvSpPr>
        <p:spPr>
          <a:xfrm>
            <a:off x="906673" y="2111963"/>
            <a:ext cx="10515600" cy="399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28600" indent="-228600">
              <a:spcBef>
                <a:spcPts val="0"/>
              </a:spcBef>
              <a:buClr>
                <a:schemeClr val="lt1"/>
              </a:buClr>
              <a:buSzPct val="50000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Project Activity 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ct val="50000"/>
              <a:buNone/>
            </a:pPr>
            <a:endParaRPr lang="en-US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indent="-228600">
              <a:spcBef>
                <a:spcPts val="0"/>
              </a:spcBef>
              <a:buClr>
                <a:schemeClr val="lt1"/>
              </a:buClr>
              <a:buSzPct val="50000"/>
            </a:pPr>
            <a:endParaRPr lang="en-US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indent="-228600">
              <a:spcBef>
                <a:spcPts val="0"/>
              </a:spcBef>
              <a:buClr>
                <a:schemeClr val="lt1"/>
              </a:buClr>
              <a:buSzPct val="50000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Existing Interest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ct val="50000"/>
              <a:buNone/>
            </a:pPr>
            <a:endParaRPr lang="en-US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indent="-228600">
              <a:spcBef>
                <a:spcPts val="0"/>
              </a:spcBef>
              <a:buClr>
                <a:schemeClr val="lt1"/>
              </a:buClr>
              <a:buSzPct val="50000"/>
            </a:pPr>
            <a:endParaRPr lang="en-US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indent="-228600">
              <a:spcBef>
                <a:spcPts val="0"/>
              </a:spcBef>
              <a:buClr>
                <a:schemeClr val="lt1"/>
              </a:buClr>
              <a:buSzPct val="50000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Proactive Marketing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ct val="50000"/>
              <a:buNone/>
            </a:pPr>
            <a:endParaRPr lang="en-US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indent="-228600">
              <a:spcBef>
                <a:spcPts val="0"/>
              </a:spcBef>
              <a:buClr>
                <a:schemeClr val="lt1"/>
              </a:buClr>
              <a:buSzPct val="50000"/>
            </a:pPr>
            <a:endParaRPr lang="en-US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indent="-228600">
              <a:spcBef>
                <a:spcPts val="0"/>
              </a:spcBef>
              <a:buClr>
                <a:schemeClr val="lt1"/>
              </a:buClr>
              <a:buSzPct val="50000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Workforce Training Partners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245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/>
          <p:nvPr/>
        </p:nvSpPr>
        <p:spPr>
          <a:xfrm rot="-2482863">
            <a:off x="6617762" y="2868425"/>
            <a:ext cx="11128797" cy="5542044"/>
          </a:xfrm>
          <a:prstGeom prst="rect">
            <a:avLst/>
          </a:prstGeom>
          <a:blipFill rotWithShape="0">
            <a:blip r:embed="rId3">
              <a:alphaModFix/>
            </a:blip>
            <a:stretch>
              <a:fillRect l="-1677" r="-700" b="-2373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0" y="-56150"/>
            <a:ext cx="12192000" cy="174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CONTRIBUTORS</a:t>
            </a:r>
            <a:endParaRPr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838200" y="2225675"/>
            <a:ext cx="10515600" cy="399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500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City of Omaha – Public Works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500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City of Omaha – Planning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500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Metropolitan Utilities District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500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Omaha Public Power District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500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Lamp Rynearson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500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Midwest Right of Way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ct val="500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Thiele Geotech</a:t>
            </a:r>
            <a:endParaRPr dirty="0"/>
          </a:p>
        </p:txBody>
      </p:sp>
      <p:pic>
        <p:nvPicPr>
          <p:cNvPr id="118" name="Google Shape;118;p4" descr="A black and white striped object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t="57440" r="52809"/>
          <a:stretch/>
        </p:blipFill>
        <p:spPr>
          <a:xfrm rot="2467605">
            <a:off x="6558342" y="-2518623"/>
            <a:ext cx="6273028" cy="5274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7;p14">
            <a:extLst>
              <a:ext uri="{FF2B5EF4-FFF2-40B4-BE49-F238E27FC236}">
                <a16:creationId xmlns:a16="http://schemas.microsoft.com/office/drawing/2014/main" id="{9620F4C5-98CC-F0F5-12AE-A7F86EEB660F}"/>
              </a:ext>
            </a:extLst>
          </p:cNvPr>
          <p:cNvSpPr/>
          <p:nvPr/>
        </p:nvSpPr>
        <p:spPr>
          <a:xfrm>
            <a:off x="0" y="822020"/>
            <a:ext cx="12192000" cy="174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Google Shape;208;p14">
            <a:extLst>
              <a:ext uri="{FF2B5EF4-FFF2-40B4-BE49-F238E27FC236}">
                <a16:creationId xmlns:a16="http://schemas.microsoft.com/office/drawing/2014/main" id="{90EDA12D-A423-DA48-8BD8-EE94FCC49F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24330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THANK YOU</a:t>
            </a:r>
            <a:endParaRPr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6" name="Google Shape;96;p2" descr="A black and white striped object&#10;&#10;Description automatically generated with medium confidence">
            <a:extLst>
              <a:ext uri="{FF2B5EF4-FFF2-40B4-BE49-F238E27FC236}">
                <a16:creationId xmlns:a16="http://schemas.microsoft.com/office/drawing/2014/main" id="{AB4FA375-E6AD-16F1-D83E-B264CC5A94F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57440" r="52809"/>
          <a:stretch/>
        </p:blipFill>
        <p:spPr>
          <a:xfrm rot="2467605">
            <a:off x="7367967" y="-1251149"/>
            <a:ext cx="6273028" cy="52749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10;p14">
            <a:extLst>
              <a:ext uri="{FF2B5EF4-FFF2-40B4-BE49-F238E27FC236}">
                <a16:creationId xmlns:a16="http://schemas.microsoft.com/office/drawing/2014/main" id="{8CF86CB5-8E3D-6B43-9CCB-032F9EF004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63371" y="3217906"/>
            <a:ext cx="8585975" cy="399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dirty="0">
                <a:solidFill>
                  <a:schemeClr val="l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We thank you for this opportunity and consideration.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lang="en-US" dirty="0">
              <a:solidFill>
                <a:schemeClr val="lt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dirty="0">
                <a:solidFill>
                  <a:schemeClr val="l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We see this as the opportunity of a lifetime to create a lifetime of opportunity for the residents of North Omaha and the larger community. </a:t>
            </a:r>
            <a:endParaRPr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7152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/>
          <p:nvPr/>
        </p:nvSpPr>
        <p:spPr>
          <a:xfrm>
            <a:off x="-100" y="-56150"/>
            <a:ext cx="12192000" cy="174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PROJECT GOALS</a:t>
            </a:r>
            <a:endParaRPr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5" name="Google Shape;125;p5"/>
          <p:cNvSpPr txBox="1">
            <a:spLocks noGrp="1"/>
          </p:cNvSpPr>
          <p:nvPr>
            <p:ph type="body" idx="1"/>
          </p:nvPr>
        </p:nvSpPr>
        <p:spPr>
          <a:xfrm>
            <a:off x="702398" y="2060148"/>
            <a:ext cx="10515600" cy="453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Creation of quality jobs in or adjacent to a Qualified Census Tract (QCT).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lang="en-US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endParaRPr lang="en-US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Attract new employers to Nebraska.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lang="en-US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lang="en-US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Spur wider economic and community development.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lang="en-US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lang="en-US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Create opportunities for job training and advancement.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lang="en-US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endParaRPr lang="en-US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Create a beautiful and attractive environment with varied transportation and access options. 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endParaRPr lang="en-US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endParaRPr lang="en-US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</a:p>
        </p:txBody>
      </p:sp>
      <p:pic>
        <p:nvPicPr>
          <p:cNvPr id="126" name="Google Shape;126;p5" descr="A black and white striped objec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57440" r="52809"/>
          <a:stretch/>
        </p:blipFill>
        <p:spPr>
          <a:xfrm rot="2467605">
            <a:off x="7367967" y="-2545780"/>
            <a:ext cx="6273028" cy="5274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459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221C24-F41F-ADBB-4265-354B4AD8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Google Shape;140;p7">
            <a:extLst>
              <a:ext uri="{FF2B5EF4-FFF2-40B4-BE49-F238E27FC236}">
                <a16:creationId xmlns:a16="http://schemas.microsoft.com/office/drawing/2014/main" id="{DD86C002-D978-DDEF-80F9-A08D4F498774}"/>
              </a:ext>
            </a:extLst>
          </p:cNvPr>
          <p:cNvSpPr/>
          <p:nvPr/>
        </p:nvSpPr>
        <p:spPr>
          <a:xfrm>
            <a:off x="0" y="-56150"/>
            <a:ext cx="12192000" cy="174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141;p7">
            <a:extLst>
              <a:ext uri="{FF2B5EF4-FFF2-40B4-BE49-F238E27FC236}">
                <a16:creationId xmlns:a16="http://schemas.microsoft.com/office/drawing/2014/main" id="{16059DAD-95A0-B359-F918-4AAEC487098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4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44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WHAT IS A QUALITY JOB? </a:t>
            </a:r>
          </a:p>
        </p:txBody>
      </p:sp>
      <p:pic>
        <p:nvPicPr>
          <p:cNvPr id="8" name="Google Shape;142;p7" descr="A black and white striped object&#10;&#10;Description automatically generated with medium confidence">
            <a:extLst>
              <a:ext uri="{FF2B5EF4-FFF2-40B4-BE49-F238E27FC236}">
                <a16:creationId xmlns:a16="http://schemas.microsoft.com/office/drawing/2014/main" id="{13AE6116-15B7-5E1C-1689-DD9BE9EDB1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57440" r="52809"/>
          <a:stretch/>
        </p:blipFill>
        <p:spPr>
          <a:xfrm rot="2467605">
            <a:off x="7367967" y="-2545784"/>
            <a:ext cx="6273028" cy="52749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5;p5">
            <a:extLst>
              <a:ext uri="{FF2B5EF4-FFF2-40B4-BE49-F238E27FC236}">
                <a16:creationId xmlns:a16="http://schemas.microsoft.com/office/drawing/2014/main" id="{7165D996-B105-5734-E5EC-BCBBD77581F0}"/>
              </a:ext>
            </a:extLst>
          </p:cNvPr>
          <p:cNvSpPr txBox="1">
            <a:spLocks/>
          </p:cNvSpPr>
          <p:nvPr/>
        </p:nvSpPr>
        <p:spPr>
          <a:xfrm>
            <a:off x="838199" y="2225675"/>
            <a:ext cx="10053119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28600" indent="-228600">
              <a:spcBef>
                <a:spcPts val="0"/>
              </a:spcBef>
              <a:buClr>
                <a:schemeClr val="lt1"/>
              </a:buClr>
              <a:buSzPts val="1400"/>
            </a:pPr>
            <a:r>
              <a:rPr lang="en-US" sz="51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No widely accepted definition of a “quality job.” 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400"/>
              <a:buNone/>
            </a:pPr>
            <a:endParaRPr lang="en-US" sz="51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indent="-228600">
              <a:spcBef>
                <a:spcPts val="0"/>
              </a:spcBef>
              <a:buClr>
                <a:schemeClr val="lt1"/>
              </a:buClr>
              <a:buSzPts val="1400"/>
            </a:pPr>
            <a:endParaRPr lang="en-US" sz="51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indent="-228600">
              <a:spcBef>
                <a:spcPts val="0"/>
              </a:spcBef>
              <a:buClr>
                <a:schemeClr val="lt1"/>
              </a:buClr>
              <a:buSzPts val="1400"/>
            </a:pPr>
            <a:r>
              <a:rPr lang="en-US" sz="51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At a minimum, good jobs pay sustainable wages and offer 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400"/>
              <a:buNone/>
            </a:pPr>
            <a:r>
              <a:rPr lang="en-US" sz="51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career advancement. 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400"/>
              <a:buNone/>
            </a:pPr>
            <a:endParaRPr lang="en-US" sz="51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400"/>
              <a:buNone/>
            </a:pPr>
            <a:endParaRPr lang="en-US" sz="51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indent="-228600">
              <a:spcBef>
                <a:spcPts val="0"/>
              </a:spcBef>
              <a:buClr>
                <a:schemeClr val="lt1"/>
              </a:buClr>
              <a:buSzPts val="1400"/>
            </a:pPr>
            <a:r>
              <a:rPr lang="en-US" sz="51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Provides opportunities across a spectrum of skill levels and industries to build advancement into the community’s economic structure.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400"/>
              <a:buNone/>
            </a:pPr>
            <a:endParaRPr lang="en-US" sz="51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indent="-228600">
              <a:spcBef>
                <a:spcPts val="0"/>
              </a:spcBef>
              <a:buClr>
                <a:schemeClr val="lt1"/>
              </a:buClr>
              <a:buSzPts val="1400"/>
            </a:pPr>
            <a:endParaRPr lang="en-US" sz="51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228600" indent="-228600">
              <a:spcBef>
                <a:spcPts val="0"/>
              </a:spcBef>
              <a:buClr>
                <a:schemeClr val="lt1"/>
              </a:buClr>
              <a:buSzPts val="1400"/>
            </a:pPr>
            <a:r>
              <a:rPr lang="en-US" sz="51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Quality jobs “ensures a steady improvement in the standard of living for the middle class and a way out of poverty for low-income Americans.” 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400"/>
              <a:buNone/>
            </a:pPr>
            <a:r>
              <a:rPr lang="en-US" sz="51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	–</a:t>
            </a:r>
            <a:r>
              <a:rPr lang="en-US" sz="5100" i="1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A Future of Good Jobs, Upjohn Institute for Employment Research 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400"/>
              <a:buNone/>
            </a:pPr>
            <a:endParaRPr lang="en-US" sz="26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400"/>
              <a:buNone/>
            </a:pPr>
            <a:r>
              <a:rPr lang="en-US" sz="26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400"/>
              <a:buNone/>
            </a:pPr>
            <a:endParaRPr lang="en-US" sz="26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400"/>
              <a:buNone/>
            </a:pPr>
            <a:endParaRPr lang="en-US" sz="26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400"/>
              <a:buNone/>
            </a:pPr>
            <a:endParaRPr lang="en-US" sz="26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1" name="Picture 10" descr="A blue and white briefcase&#10;&#10;Description automatically generated">
            <a:extLst>
              <a:ext uri="{FF2B5EF4-FFF2-40B4-BE49-F238E27FC236}">
                <a16:creationId xmlns:a16="http://schemas.microsoft.com/office/drawing/2014/main" id="{AAA472F1-C738-3C3C-92B6-D7A1E50BC3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3" t="-1" r="4474" b="-289"/>
          <a:stretch/>
        </p:blipFill>
        <p:spPr>
          <a:xfrm>
            <a:off x="9207374" y="1928010"/>
            <a:ext cx="1819748" cy="156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08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/>
          <p:nvPr/>
        </p:nvSpPr>
        <p:spPr>
          <a:xfrm>
            <a:off x="0" y="-56150"/>
            <a:ext cx="12192000" cy="174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" name="Google Shape;132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STUDY AREA &amp; COMMUNITY</a:t>
            </a:r>
            <a:endParaRPr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33" name="Google Shape;13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8546" y="2111960"/>
            <a:ext cx="3687762" cy="4356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 descr="A black and white striped object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t="57440" r="52809"/>
          <a:stretch/>
        </p:blipFill>
        <p:spPr>
          <a:xfrm rot="2467605">
            <a:off x="7872792" y="-2536733"/>
            <a:ext cx="6273028" cy="527497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6"/>
          <p:cNvSpPr txBox="1">
            <a:spLocks noGrp="1"/>
          </p:cNvSpPr>
          <p:nvPr>
            <p:ph type="body" idx="1"/>
          </p:nvPr>
        </p:nvSpPr>
        <p:spPr>
          <a:xfrm>
            <a:off x="838200" y="1892174"/>
            <a:ext cx="6754091" cy="468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12 QCTs in North Omaha.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Total households: 15, 291.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Median household income: $32, 582.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30% of households below poverty level.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Unemployment rate: 9.2% </a:t>
            </a:r>
          </a:p>
          <a:p>
            <a:pPr marL="685800" lvl="1" indent="-228600">
              <a:spcBef>
                <a:spcPts val="2000"/>
              </a:spcBef>
              <a:buClr>
                <a:schemeClr val="lt1"/>
              </a:buClr>
              <a:buSzPts val="1400"/>
            </a:pPr>
            <a:r>
              <a:rPr lang="en-US" sz="28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5.5% higher than national average. </a:t>
            </a:r>
          </a:p>
          <a:p>
            <a:pPr marL="228600" indent="-228600">
              <a:spcBef>
                <a:spcPts val="2000"/>
              </a:spcBef>
              <a:buClr>
                <a:schemeClr val="lt1"/>
              </a:buClr>
              <a:buSzPts val="1400"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5.5% of households have no vehicle access.</a:t>
            </a:r>
            <a:endParaRPr dirty="0"/>
          </a:p>
        </p:txBody>
      </p:sp>
      <p:pic>
        <p:nvPicPr>
          <p:cNvPr id="7" name="Picture 6" descr="A blue circle with a letter and an arrow&#10;&#10;Description automatically generated">
            <a:extLst>
              <a:ext uri="{FF2B5EF4-FFF2-40B4-BE49-F238E27FC236}">
                <a16:creationId xmlns:a16="http://schemas.microsoft.com/office/drawing/2014/main" id="{5C2033F7-C899-40EB-9F21-FD22B74D0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4521" y="2144133"/>
            <a:ext cx="501787" cy="50178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8F540E64-F1F9-47FA-0547-DBEDAA677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67" t="11850" r="4169" b="6586"/>
          <a:stretch/>
        </p:blipFill>
        <p:spPr>
          <a:xfrm>
            <a:off x="6515100" y="1839016"/>
            <a:ext cx="5342582" cy="4767468"/>
          </a:xfrm>
          <a:prstGeom prst="rect">
            <a:avLst/>
          </a:prstGeom>
        </p:spPr>
      </p:pic>
      <p:sp>
        <p:nvSpPr>
          <p:cNvPr id="6" name="Google Shape;131;p6">
            <a:extLst>
              <a:ext uri="{FF2B5EF4-FFF2-40B4-BE49-F238E27FC236}">
                <a16:creationId xmlns:a16="http://schemas.microsoft.com/office/drawing/2014/main" id="{72270386-C73B-465C-7B1E-30B1C5AFA8C6}"/>
              </a:ext>
            </a:extLst>
          </p:cNvPr>
          <p:cNvSpPr/>
          <p:nvPr/>
        </p:nvSpPr>
        <p:spPr>
          <a:xfrm>
            <a:off x="0" y="-56150"/>
            <a:ext cx="12192000" cy="174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132;p6">
            <a:extLst>
              <a:ext uri="{FF2B5EF4-FFF2-40B4-BE49-F238E27FC236}">
                <a16:creationId xmlns:a16="http://schemas.microsoft.com/office/drawing/2014/main" id="{CD2C9948-2E76-FFAE-44F0-BFA155FBDF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PROJECT LOCATIONS</a:t>
            </a:r>
            <a:endParaRPr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" name="Google Shape;125;p5">
            <a:extLst>
              <a:ext uri="{FF2B5EF4-FFF2-40B4-BE49-F238E27FC236}">
                <a16:creationId xmlns:a16="http://schemas.microsoft.com/office/drawing/2014/main" id="{DC833F22-F1CA-45CB-9C51-A2F5C52EFCB9}"/>
              </a:ext>
            </a:extLst>
          </p:cNvPr>
          <p:cNvSpPr txBox="1">
            <a:spLocks/>
          </p:cNvSpPr>
          <p:nvPr/>
        </p:nvSpPr>
        <p:spPr>
          <a:xfrm>
            <a:off x="838200" y="2225675"/>
            <a:ext cx="5077289" cy="399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28600" indent="-228600">
              <a:spcBef>
                <a:spcPts val="0"/>
              </a:spcBef>
              <a:buClr>
                <a:schemeClr val="lt1"/>
              </a:buClr>
              <a:buSzPts val="1400"/>
            </a:pPr>
            <a:r>
              <a:rPr lang="en-US" sz="26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Two sites in close proximity to each other, Carter Lake and Levi Carter Park.</a:t>
            </a:r>
          </a:p>
          <a:p>
            <a:pPr marL="228600" indent="-228600">
              <a:spcBef>
                <a:spcPts val="1500"/>
              </a:spcBef>
              <a:buClr>
                <a:schemeClr val="lt1"/>
              </a:buClr>
              <a:buSzPts val="1200"/>
            </a:pPr>
            <a:r>
              <a:rPr lang="en-US" sz="2600" dirty="0">
                <a:solidFill>
                  <a:schemeClr val="lt1"/>
                </a:solidFill>
                <a:latin typeface="Lato Light"/>
                <a:sym typeface="Lato Light"/>
              </a:rPr>
              <a:t>Previously known as Enterprise Industrial Park &amp; Airport Business Park II.</a:t>
            </a:r>
          </a:p>
          <a:p>
            <a:pPr marL="228600" indent="-228600">
              <a:spcBef>
                <a:spcPts val="1500"/>
              </a:spcBef>
              <a:buClr>
                <a:schemeClr val="lt1"/>
              </a:buClr>
              <a:buSzPts val="1200"/>
            </a:pPr>
            <a:r>
              <a:rPr lang="en-US" sz="2600" dirty="0">
                <a:solidFill>
                  <a:schemeClr val="lt1"/>
                </a:solidFill>
                <a:latin typeface="Lato Light"/>
                <a:sym typeface="Lato Light"/>
              </a:rPr>
              <a:t>Envisioned as Lake View Business Park I (LVBP I) and Lake View Business Park II (LVBP II).</a:t>
            </a:r>
            <a:endParaRPr lang="en-US" sz="2600" dirty="0"/>
          </a:p>
        </p:txBody>
      </p:sp>
      <p:pic>
        <p:nvPicPr>
          <p:cNvPr id="12" name="Picture 11" descr="A white and green circle with black text&#10;&#10;Description automatically generated">
            <a:extLst>
              <a:ext uri="{FF2B5EF4-FFF2-40B4-BE49-F238E27FC236}">
                <a16:creationId xmlns:a16="http://schemas.microsoft.com/office/drawing/2014/main" id="{A2DBF105-A607-4961-B0AA-3723E201C6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9" t="12284" r="39234" b="17652"/>
          <a:stretch/>
        </p:blipFill>
        <p:spPr>
          <a:xfrm>
            <a:off x="8781652" y="5472113"/>
            <a:ext cx="2934098" cy="991007"/>
          </a:xfrm>
          <a:prstGeom prst="rect">
            <a:avLst/>
          </a:prstGeom>
        </p:spPr>
      </p:pic>
      <p:pic>
        <p:nvPicPr>
          <p:cNvPr id="14" name="Picture 13" descr="A blue circle with a letter and an arrow&#10;&#10;Description automatically generated">
            <a:extLst>
              <a:ext uri="{FF2B5EF4-FFF2-40B4-BE49-F238E27FC236}">
                <a16:creationId xmlns:a16="http://schemas.microsoft.com/office/drawing/2014/main" id="{5947DB45-6E8A-4BB1-BFC3-D7E2E3D6B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738" y="1974781"/>
            <a:ext cx="501787" cy="501787"/>
          </a:xfrm>
          <a:prstGeom prst="rect">
            <a:avLst/>
          </a:prstGeom>
        </p:spPr>
      </p:pic>
      <p:pic>
        <p:nvPicPr>
          <p:cNvPr id="17" name="Google Shape;155;p8" descr="A black and white striped object&#10;&#10;Description automatically generated with medium confidence">
            <a:extLst>
              <a:ext uri="{FF2B5EF4-FFF2-40B4-BE49-F238E27FC236}">
                <a16:creationId xmlns:a16="http://schemas.microsoft.com/office/drawing/2014/main" id="{82FE0C6B-CDE0-40D4-809A-7DC3E2E0FA3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57440" r="52809"/>
          <a:stretch/>
        </p:blipFill>
        <p:spPr>
          <a:xfrm rot="2467605">
            <a:off x="8092995" y="-2548966"/>
            <a:ext cx="6273028" cy="5274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6015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/>
          <p:nvPr/>
        </p:nvSpPr>
        <p:spPr>
          <a:xfrm>
            <a:off x="0" y="-56150"/>
            <a:ext cx="12192000" cy="174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STAKEHOLDER INPUT</a:t>
            </a:r>
            <a:endParaRPr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42" name="Google Shape;142;p7" descr="A black and white striped objec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57440" r="52809"/>
          <a:stretch/>
        </p:blipFill>
        <p:spPr>
          <a:xfrm rot="2467605">
            <a:off x="7250273" y="-2563896"/>
            <a:ext cx="6273028" cy="527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3745" y="1975590"/>
            <a:ext cx="6911292" cy="4426942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7"/>
          <p:cNvSpPr txBox="1">
            <a:spLocks noGrp="1"/>
          </p:cNvSpPr>
          <p:nvPr>
            <p:ph type="body" idx="1"/>
          </p:nvPr>
        </p:nvSpPr>
        <p:spPr>
          <a:xfrm>
            <a:off x="838200" y="2225675"/>
            <a:ext cx="3779982" cy="399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-US" sz="26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Participants from 15 community / stakeholder organizations attended two workshops.</a:t>
            </a:r>
            <a:endParaRPr sz="2600" dirty="0"/>
          </a:p>
          <a:p>
            <a:pPr marL="2286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-US" sz="26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Stakeholders provided input on vision, community needs, potential challenges, desired outcomes, and land use.</a:t>
            </a:r>
            <a:endParaRPr sz="2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/>
          <p:nvPr/>
        </p:nvSpPr>
        <p:spPr>
          <a:xfrm>
            <a:off x="0" y="-56150"/>
            <a:ext cx="12192000" cy="174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LAND USE – LVBP I</a:t>
            </a:r>
            <a:endParaRPr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51" name="Google Shape;15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775706" y="206765"/>
            <a:ext cx="4605337" cy="8065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Google Shape;152;p8"/>
          <p:cNvGrpSpPr/>
          <p:nvPr/>
        </p:nvGrpSpPr>
        <p:grpSpPr>
          <a:xfrm>
            <a:off x="865908" y="1942811"/>
            <a:ext cx="2295119" cy="4599595"/>
            <a:chOff x="969962" y="2229139"/>
            <a:chExt cx="2124075" cy="4256809"/>
          </a:xfrm>
        </p:grpSpPr>
        <p:pic>
          <p:nvPicPr>
            <p:cNvPr id="153" name="Google Shape;153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69962" y="2229139"/>
              <a:ext cx="2124075" cy="235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69962" y="4495223"/>
              <a:ext cx="2124075" cy="1990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5" name="Google Shape;155;p8" descr="A black and white striped object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 t="57440" r="52809"/>
          <a:stretch/>
        </p:blipFill>
        <p:spPr>
          <a:xfrm rot="2467605">
            <a:off x="8189579" y="-2521805"/>
            <a:ext cx="6273028" cy="527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201F1BA2-4B35-41A7-9892-78A2A749D4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0671" y="2111963"/>
            <a:ext cx="496505" cy="50178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"/>
          <p:cNvSpPr/>
          <p:nvPr/>
        </p:nvSpPr>
        <p:spPr>
          <a:xfrm>
            <a:off x="0" y="-56150"/>
            <a:ext cx="12192000" cy="174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ato Light"/>
              <a:buNone/>
            </a:pPr>
            <a:r>
              <a:rPr lang="en-US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LAND USE – LVBP II</a:t>
            </a:r>
            <a:endParaRPr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62" name="Google Shape;162;p9" descr="A black and white striped objec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57440" r="52809"/>
          <a:stretch/>
        </p:blipFill>
        <p:spPr>
          <a:xfrm rot="2467605">
            <a:off x="7458502" y="-2554844"/>
            <a:ext cx="6273028" cy="527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214" y="2229138"/>
            <a:ext cx="8714954" cy="42568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9"/>
          <p:cNvGrpSpPr/>
          <p:nvPr/>
        </p:nvGrpSpPr>
        <p:grpSpPr>
          <a:xfrm>
            <a:off x="969962" y="2229139"/>
            <a:ext cx="2124075" cy="4256809"/>
            <a:chOff x="969962" y="2229139"/>
            <a:chExt cx="2124075" cy="4256809"/>
          </a:xfrm>
        </p:grpSpPr>
        <p:pic>
          <p:nvPicPr>
            <p:cNvPr id="165" name="Google Shape;165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69962" y="2229139"/>
              <a:ext cx="2124075" cy="235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69962" y="4495223"/>
              <a:ext cx="2124075" cy="1990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Picture 8" descr="A blue circle with a letter and an arrow&#10;&#10;Description automatically generated">
            <a:extLst>
              <a:ext uri="{FF2B5EF4-FFF2-40B4-BE49-F238E27FC236}">
                <a16:creationId xmlns:a16="http://schemas.microsoft.com/office/drawing/2014/main" id="{E736BFC6-6958-45F7-B62F-0C43A251E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1731" y="2349085"/>
            <a:ext cx="501787" cy="50178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BP II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23152"/>
      </a:accent1>
      <a:accent2>
        <a:srgbClr val="00BAD7"/>
      </a:accent2>
      <a:accent3>
        <a:srgbClr val="5FC3AF"/>
      </a:accent3>
      <a:accent4>
        <a:srgbClr val="F2EEE8"/>
      </a:accent4>
      <a:accent5>
        <a:srgbClr val="026472"/>
      </a:accent5>
      <a:accent6>
        <a:srgbClr val="F2684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c00ff6-a9af-4a7b-a2fa-bee00927ab7a">
      <Terms xmlns="http://schemas.microsoft.com/office/infopath/2007/PartnerControls"/>
    </lcf76f155ced4ddcb4097134ff3c332f>
    <TaxCatchAll xmlns="8f36ea80-9629-4bab-9a66-33ea245a57c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83DF4F7B0A24C9246F2E4F1455E53" ma:contentTypeVersion="20" ma:contentTypeDescription="Create a new document." ma:contentTypeScope="" ma:versionID="931c8493401e13d5fe3ad23464133267">
  <xsd:schema xmlns:xsd="http://www.w3.org/2001/XMLSchema" xmlns:xs="http://www.w3.org/2001/XMLSchema" xmlns:p="http://schemas.microsoft.com/office/2006/metadata/properties" xmlns:ns2="bcc00ff6-a9af-4a7b-a2fa-bee00927ab7a" xmlns:ns3="8f36ea80-9629-4bab-9a66-33ea245a57c4" targetNamespace="http://schemas.microsoft.com/office/2006/metadata/properties" ma:root="true" ma:fieldsID="148dcd8ca89f25cef15429a50b3c9ddd" ns2:_="" ns3:_="">
    <xsd:import namespace="bcc00ff6-a9af-4a7b-a2fa-bee00927ab7a"/>
    <xsd:import namespace="8f36ea80-9629-4bab-9a66-33ea245a57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00ff6-a9af-4a7b-a2fa-bee00927ab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a2de61d-0c36-4926-9df9-b3e6f76746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36ea80-9629-4bab-9a66-33ea245a57c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26d6fdd-6a00-4ab9-8c96-fdacf29a85c0}" ma:internalName="TaxCatchAll" ma:showField="CatchAllData" ma:web="8f36ea80-9629-4bab-9a66-33ea245a57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00EADC-D8D5-4AD5-BD15-04F14613437B}">
  <ds:schemaRefs>
    <ds:schemaRef ds:uri="8f36ea80-9629-4bab-9a66-33ea245a57c4"/>
    <ds:schemaRef ds:uri="bcc00ff6-a9af-4a7b-a2fa-bee00927ab7a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BF7A183-7AC8-44F6-9F8D-067252B0BB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c00ff6-a9af-4a7b-a2fa-bee00927ab7a"/>
    <ds:schemaRef ds:uri="8f36ea80-9629-4bab-9a66-33ea245a57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825639-E92A-4FC3-9B32-2AC530A290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4857</TotalTime>
  <Words>958</Words>
  <Application>Microsoft Office PowerPoint</Application>
  <PresentationFormat>Widescreen</PresentationFormat>
  <Paragraphs>194</Paragraphs>
  <Slides>27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PROJECT BACKGROUND</vt:lpstr>
      <vt:lpstr>PROJECT GOALS</vt:lpstr>
      <vt:lpstr>PowerPoint Presentation</vt:lpstr>
      <vt:lpstr>STUDY AREA &amp; COMMUNITY</vt:lpstr>
      <vt:lpstr>PROJECT LOCATIONS</vt:lpstr>
      <vt:lpstr>STAKEHOLDER INPUT</vt:lpstr>
      <vt:lpstr>LAND USE – LVBP I</vt:lpstr>
      <vt:lpstr>LAND USE – LVBP II</vt:lpstr>
      <vt:lpstr>LAKE VIEW BUSINESS PARK I</vt:lpstr>
      <vt:lpstr>LAKE VIEW BUSINESS PARK II</vt:lpstr>
      <vt:lpstr>PowerPoint Presentation</vt:lpstr>
      <vt:lpstr>ECONOMIC IMPACT BY SITE</vt:lpstr>
      <vt:lpstr>SITE CONDITIONS</vt:lpstr>
      <vt:lpstr>CONCEPTUAL SCHEDULE </vt:lpstr>
      <vt:lpstr>ACQUISITION STRATEGY</vt:lpstr>
      <vt:lpstr>MEDIA RESPONSE</vt:lpstr>
      <vt:lpstr>COST ESTIMATES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TEAM</vt:lpstr>
      <vt:lpstr>BUSINESS RECRUITMENT</vt:lpstr>
      <vt:lpstr>CONTRIBUTORS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AIRPORT BUSINESS PARK PROGRAM  MASTER PLAN</dc:title>
  <dc:creator>Sydney Embray</dc:creator>
  <cp:lastModifiedBy>Jeff Randall</cp:lastModifiedBy>
  <cp:revision>15</cp:revision>
  <dcterms:created xsi:type="dcterms:W3CDTF">2023-11-15T15:49:43Z</dcterms:created>
  <dcterms:modified xsi:type="dcterms:W3CDTF">2024-07-19T19:56:26Z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0x01010011E83DF4F7B0A24C9246F2E4F1455E53</vt:lpwstr>
  </property>
  <property fmtid="{D5CDD505-2E9C-101B-9397-08002B2CF9AE}" pid="3" name="MediaServiceImageTags">
    <vt:lpwstr/>
  </property>
</Properties>
</file>